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15" r:id="rId3"/>
    <p:sldId id="322" r:id="rId4"/>
    <p:sldId id="350" r:id="rId5"/>
    <p:sldId id="321" r:id="rId6"/>
    <p:sldId id="325" r:id="rId7"/>
    <p:sldId id="326" r:id="rId8"/>
    <p:sldId id="327" r:id="rId9"/>
    <p:sldId id="328" r:id="rId10"/>
    <p:sldId id="336" r:id="rId11"/>
    <p:sldId id="362" r:id="rId12"/>
    <p:sldId id="337" r:id="rId13"/>
    <p:sldId id="351" r:id="rId14"/>
    <p:sldId id="340" r:id="rId15"/>
    <p:sldId id="341" r:id="rId16"/>
    <p:sldId id="343" r:id="rId17"/>
    <p:sldId id="349" r:id="rId18"/>
    <p:sldId id="342" r:id="rId19"/>
    <p:sldId id="344" r:id="rId20"/>
    <p:sldId id="345" r:id="rId21"/>
    <p:sldId id="34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9" autoAdjust="0"/>
  </p:normalViewPr>
  <p:slideViewPr>
    <p:cSldViewPr>
      <p:cViewPr>
        <p:scale>
          <a:sx n="64" d="100"/>
          <a:sy n="64" d="100"/>
        </p:scale>
        <p:origin x="-566" y="-259"/>
      </p:cViewPr>
      <p:guideLst>
        <p:guide orient="horz" pos="2160"/>
        <p:guide pos="2880"/>
      </p:guideLst>
    </p:cSldViewPr>
  </p:slideViewPr>
  <p:outlineViewPr>
    <p:cViewPr>
      <p:scale>
        <a:sx n="33" d="100"/>
        <a:sy n="33" d="100"/>
      </p:scale>
      <p:origin x="0" y="8822"/>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36F6C62-719D-4218-B6AF-5635B2A5B0DC}" type="datetimeFigureOut">
              <a:rPr lang="en-US"/>
              <a:pPr>
                <a:defRPr/>
              </a:pPr>
              <a:t>8/7/2015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D7E8270-02EA-4B86-B3DC-0BA4FC301569}" type="slidenum">
              <a:rPr lang="en-US"/>
              <a:pPr>
                <a:defRPr/>
              </a:pPr>
              <a:t>‹#›</a:t>
            </a:fld>
            <a:endParaRPr lang="en-US"/>
          </a:p>
        </p:txBody>
      </p:sp>
    </p:spTree>
    <p:extLst>
      <p:ext uri="{BB962C8B-B14F-4D97-AF65-F5344CB8AC3E}">
        <p14:creationId xmlns="" xmlns:p14="http://schemas.microsoft.com/office/powerpoint/2010/main" val="3202508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85B12EA0-1ADB-4550-86B5-FCE529C172FB}" type="slidenum">
              <a:rPr lang="en-US"/>
              <a:pPr eaLnBrk="1" hangingPunct="1"/>
              <a:t>3</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dirty="0" smtClean="0">
              <a:solidFill>
                <a:srgbClr val="FF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C879AA7F-8E14-4EAE-B8D7-43E000E10FA9}" type="slidenum">
              <a:rPr lang="en-US"/>
              <a:pPr eaLnBrk="1" hangingPunct="1"/>
              <a:t>15</a:t>
            </a:fld>
            <a:endParaRPr lang="en-US"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u="none"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895DC3A2-36F2-4BEA-BE0E-FC025558E01E}" type="slidenum">
              <a:rPr lang="en-US"/>
              <a:pPr eaLnBrk="1" hangingPunct="1"/>
              <a:t>19</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0409E431-3A95-46C1-919D-3F5007F8E773}" type="slidenum">
              <a:rPr lang="en-US"/>
              <a:pPr eaLnBrk="1" hangingPunct="1"/>
              <a:t>5</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u="none" dirty="0" smtClean="0">
              <a:solidFill>
                <a:srgbClr val="FF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7872E4C8-6215-44A8-9933-02A9FF0A1E6C}" type="slidenum">
              <a:rPr lang="en-US"/>
              <a:pPr eaLnBrk="1" hangingPunct="1"/>
              <a:t>6</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u="none"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19233B44-2F38-46B0-936E-3C13AA730E9A}" type="slidenum">
              <a:rPr lang="en-US"/>
              <a:pPr eaLnBrk="1" hangingPunct="1"/>
              <a:t>7</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20B13B25-2EF7-4EB7-90FA-CFE488B7A192}" type="slidenum">
              <a:rPr lang="en-US"/>
              <a:pPr eaLnBrk="1" hangingPunct="1"/>
              <a:t>8</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u="none"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16463AB9-7C24-404D-A08C-D49AF25DF7E6}" type="slidenum">
              <a:rPr lang="en-US"/>
              <a:pPr eaLnBrk="1" hangingPunct="1"/>
              <a:t>9</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60BAC52E-2D8B-4B34-9F29-33D6B982EC2F}" type="slidenum">
              <a:rPr lang="en-US"/>
              <a:pPr eaLnBrk="1" hangingPunct="1"/>
              <a:t>10</a:t>
            </a:fld>
            <a:endParaRPr lang="en-US"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33030B28-7BA0-476B-AD34-FEF59D509D1B}" type="slidenum">
              <a:rPr lang="en-US"/>
              <a:pPr eaLnBrk="1" hangingPunct="1"/>
              <a:t>12</a:t>
            </a:fld>
            <a:endParaRPr 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algn="ctr" defTabSz="914437" eaLnBrk="0" fontAlgn="base" hangingPunct="0">
              <a:spcBef>
                <a:spcPct val="0"/>
              </a:spcBef>
              <a:spcAft>
                <a:spcPct val="0"/>
              </a:spcAft>
              <a:defRPr>
                <a:solidFill>
                  <a:schemeClr val="tx1"/>
                </a:solidFill>
                <a:latin typeface="Arial" charset="0"/>
              </a:defRPr>
            </a:lvl6pPr>
            <a:lvl7pPr marL="2916227" indent="-224325" algn="ctr" defTabSz="914437" eaLnBrk="0" fontAlgn="base" hangingPunct="0">
              <a:spcBef>
                <a:spcPct val="0"/>
              </a:spcBef>
              <a:spcAft>
                <a:spcPct val="0"/>
              </a:spcAft>
              <a:defRPr>
                <a:solidFill>
                  <a:schemeClr val="tx1"/>
                </a:solidFill>
                <a:latin typeface="Arial" charset="0"/>
              </a:defRPr>
            </a:lvl7pPr>
            <a:lvl8pPr marL="3364878" indent="-224325" algn="ctr" defTabSz="914437" eaLnBrk="0" fontAlgn="base" hangingPunct="0">
              <a:spcBef>
                <a:spcPct val="0"/>
              </a:spcBef>
              <a:spcAft>
                <a:spcPct val="0"/>
              </a:spcAft>
              <a:defRPr>
                <a:solidFill>
                  <a:schemeClr val="tx1"/>
                </a:solidFill>
                <a:latin typeface="Arial" charset="0"/>
              </a:defRPr>
            </a:lvl8pPr>
            <a:lvl9pPr marL="3813528" indent="-224325" algn="ctr" defTabSz="914437" eaLnBrk="0" fontAlgn="base" hangingPunct="0">
              <a:spcBef>
                <a:spcPct val="0"/>
              </a:spcBef>
              <a:spcAft>
                <a:spcPct val="0"/>
              </a:spcAft>
              <a:defRPr>
                <a:solidFill>
                  <a:schemeClr val="tx1"/>
                </a:solidFill>
                <a:latin typeface="Arial" charset="0"/>
              </a:defRPr>
            </a:lvl9pPr>
          </a:lstStyle>
          <a:p>
            <a:pPr eaLnBrk="1" hangingPunct="1"/>
            <a:fld id="{57190B9E-5E58-4DCB-AE38-BE03AE500635}" type="slidenum">
              <a:rPr lang="en-US"/>
              <a:pPr eaLnBrk="1" hangingPunct="1"/>
              <a:t>14</a:t>
            </a:fld>
            <a:endParaRPr lang="en-US" dirty="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128185-D0DC-47AC-B77E-8D4370F1B17C}" type="datetimeFigureOut">
              <a:rPr lang="en-US"/>
              <a:pPr>
                <a:defRPr/>
              </a:pPr>
              <a:t>8/7/2015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040B77-9B67-46CB-8E30-78A97B24E7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501A45-868E-4DB7-8B42-1F376B850B20}" type="datetimeFigureOut">
              <a:rPr lang="en-US"/>
              <a:pPr>
                <a:defRPr/>
              </a:pPr>
              <a:t>8/7/2015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D1504E-BE5D-4373-89E8-2748721DB7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846829-BAA1-42EB-B583-C4508CDEB518}" type="datetimeFigureOut">
              <a:rPr lang="en-US"/>
              <a:pPr>
                <a:defRPr/>
              </a:pPr>
              <a:t>8/7/2015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D271BC-C7EA-4324-B2D0-972335115E5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859DBD6-72F8-4E95-86B4-52FC23F5784A}" type="slidenum">
              <a:rPr lang="en-US"/>
              <a:pPr/>
              <a:t>‹#›</a:t>
            </a:fld>
            <a:endParaRPr lang="en-US"/>
          </a:p>
        </p:txBody>
      </p:sp>
    </p:spTree>
    <p:extLst>
      <p:ext uri="{BB962C8B-B14F-4D97-AF65-F5344CB8AC3E}">
        <p14:creationId xmlns="" xmlns:p14="http://schemas.microsoft.com/office/powerpoint/2010/main" val="336555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49921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20342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3EDDFD-DE6E-4DA6-88F1-3E60A326708E}" type="datetimeFigureOut">
              <a:rPr lang="en-US"/>
              <a:pPr>
                <a:defRPr/>
              </a:pPr>
              <a:t>8/7/2015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FB682-5086-435E-A877-EA2D4989D4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03CEC8-998A-4432-A50C-7351AAE684C3}" type="datetimeFigureOut">
              <a:rPr lang="en-US"/>
              <a:pPr>
                <a:defRPr/>
              </a:pPr>
              <a:t>8/7/2015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D1D128-6A07-473F-BA5F-92855EC8A8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AEE0E3-6016-4491-8560-9BE6071B9C9E}" type="datetimeFigureOut">
              <a:rPr lang="en-US"/>
              <a:pPr>
                <a:defRPr/>
              </a:pPr>
              <a:t>8/7/2015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0781C-ED55-494C-B826-FBE7311F62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3971C7-1D91-4D4F-B0A6-54056298731B}" type="datetimeFigureOut">
              <a:rPr lang="en-US"/>
              <a:pPr>
                <a:defRPr/>
              </a:pPr>
              <a:t>8/7/2015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58E66B-2EA0-4256-8DE2-D2215ABA64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18A964-2497-4E91-B051-E340437E8BED}" type="datetimeFigureOut">
              <a:rPr lang="en-US"/>
              <a:pPr>
                <a:defRPr/>
              </a:pPr>
              <a:t>8/7/2015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B52F2D-CAE3-4776-8C0C-3B836BAE27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A6A936-871A-4CAE-8C9F-E507775013E7}" type="datetimeFigureOut">
              <a:rPr lang="en-US"/>
              <a:pPr>
                <a:defRPr/>
              </a:pPr>
              <a:t>8/7/2015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FBB845-E405-4CBC-83C2-8F6EF00A7F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401FB2-90A8-4DB6-862D-BF3FB689CAB0}" type="datetimeFigureOut">
              <a:rPr lang="en-US"/>
              <a:pPr>
                <a:defRPr/>
              </a:pPr>
              <a:t>8/7/2015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3C87CE-D192-4D2F-B66F-C8DF020E82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44793C-EBC7-4C0B-A582-FE0A419E608D}" type="datetimeFigureOut">
              <a:rPr lang="en-US"/>
              <a:pPr>
                <a:defRPr/>
              </a:pPr>
              <a:t>8/7/2015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D7F598-26F2-4B0D-A147-DFD01E56BA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90CD44D-AE0A-4C6D-9CC6-4E8FE2010274}" type="datetimeFigureOut">
              <a:rPr lang="en-US"/>
              <a:pPr>
                <a:defRPr/>
              </a:pPr>
              <a:t>8/7/2015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5351438-CC0D-4880-BA32-0F308A782D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295400" y="1371600"/>
            <a:ext cx="7772400" cy="1470025"/>
          </a:xfrm>
        </p:spPr>
        <p:txBody>
          <a:bodyPr/>
          <a:lstStyle/>
          <a:p>
            <a:pPr eaLnBrk="1" hangingPunct="1"/>
            <a:r>
              <a:rPr lang="en-US" sz="4800" b="1" dirty="0" smtClean="0">
                <a:solidFill>
                  <a:schemeClr val="accent2">
                    <a:lumMod val="50000"/>
                  </a:schemeClr>
                </a:solidFill>
                <a:effectLst>
                  <a:outerShdw blurRad="38100" dist="38100" dir="2700000" algn="tl">
                    <a:srgbClr val="000000">
                      <a:alpha val="43137"/>
                    </a:srgbClr>
                  </a:outerShdw>
                </a:effectLst>
                <a:latin typeface="Estrangelo Edessa" pitchFamily="66" charset="0"/>
                <a:cs typeface="Estrangelo Edessa" pitchFamily="66" charset="0"/>
              </a:rPr>
              <a:t>Gonioscopy and Glaucoma</a:t>
            </a:r>
          </a:p>
        </p:txBody>
      </p:sp>
      <p:sp>
        <p:nvSpPr>
          <p:cNvPr id="3" name="Subtitle 2"/>
          <p:cNvSpPr>
            <a:spLocks noGrp="1"/>
          </p:cNvSpPr>
          <p:nvPr>
            <p:ph type="subTitle" idx="1"/>
          </p:nvPr>
        </p:nvSpPr>
        <p:spPr>
          <a:xfrm>
            <a:off x="1981200" y="2667000"/>
            <a:ext cx="6400800" cy="1752600"/>
          </a:xfrm>
        </p:spPr>
        <p:txBody>
          <a:bodyPr rtlCol="0">
            <a:normAutofit/>
          </a:bodyPr>
          <a:lstStyle/>
          <a:p>
            <a:pPr eaLnBrk="1" fontAlgn="auto" hangingPunct="1">
              <a:spcAft>
                <a:spcPts val="0"/>
              </a:spcAft>
              <a:buFont typeface="Arial" pitchFamily="34" charset="0"/>
              <a:buNone/>
              <a:defRPr/>
            </a:pPr>
            <a:r>
              <a:rPr lang="en-US" dirty="0" smtClean="0">
                <a:solidFill>
                  <a:schemeClr val="tx1"/>
                </a:solidFill>
              </a:rPr>
              <a:t>A Self-Assessment Module by the American Board of Optometry</a:t>
            </a:r>
          </a:p>
        </p:txBody>
      </p:sp>
      <p:pic>
        <p:nvPicPr>
          <p:cNvPr id="5" name="Picture 4" descr="PowerPoint graphic_cropped.jpg"/>
          <p:cNvPicPr>
            <a:picLocks noChangeAspect="1"/>
          </p:cNvPicPr>
          <p:nvPr/>
        </p:nvPicPr>
        <p:blipFill>
          <a:blip r:embed="rId2" cstate="print"/>
          <a:stretch>
            <a:fillRect/>
          </a:stretch>
        </p:blipFill>
        <p:spPr>
          <a:xfrm>
            <a:off x="152400" y="200722"/>
            <a:ext cx="1367692" cy="6504878"/>
          </a:xfrm>
          <a:prstGeom prst="rect">
            <a:avLst/>
          </a:prstGeom>
        </p:spPr>
      </p:pic>
      <p:pic>
        <p:nvPicPr>
          <p:cNvPr id="6" name="Picture 5" descr="ABOlogo13 with R.jpg"/>
          <p:cNvPicPr>
            <a:picLocks noChangeAspect="1"/>
          </p:cNvPicPr>
          <p:nvPr/>
        </p:nvPicPr>
        <p:blipFill>
          <a:blip r:embed="rId3" cstate="print"/>
          <a:stretch>
            <a:fillRect/>
          </a:stretch>
        </p:blipFill>
        <p:spPr>
          <a:xfrm>
            <a:off x="3716767" y="4114800"/>
            <a:ext cx="2836433"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0" y="685800"/>
            <a:ext cx="7391400" cy="1143000"/>
          </a:xfrm>
        </p:spPr>
        <p:txBody>
          <a:bodyPr/>
          <a:lstStyle/>
          <a:p>
            <a:pPr eaLnBrk="1" hangingPunct="1">
              <a:defRPr/>
            </a:pPr>
            <a:r>
              <a:rPr lang="en-US" sz="4200" dirty="0" err="1" smtClean="0"/>
              <a:t>Gonioscopic</a:t>
            </a:r>
            <a:r>
              <a:rPr lang="en-US" sz="4200" dirty="0" smtClean="0"/>
              <a:t> </a:t>
            </a:r>
            <a:r>
              <a:rPr lang="en-US" sz="4200" dirty="0" smtClean="0"/>
              <a:t>Technique:</a:t>
            </a:r>
            <a:r>
              <a:rPr lang="en-US" sz="4200" dirty="0" smtClean="0"/>
              <a:t/>
            </a:r>
            <a:br>
              <a:rPr lang="en-US" sz="4200" dirty="0" smtClean="0"/>
            </a:br>
            <a:r>
              <a:rPr lang="en-US" sz="4200" dirty="0" smtClean="0"/>
              <a:t>Advantages of </a:t>
            </a:r>
            <a:r>
              <a:rPr lang="en-US" sz="4200" dirty="0" smtClean="0"/>
              <a:t/>
            </a:r>
            <a:br>
              <a:rPr lang="en-US" sz="4200" dirty="0" smtClean="0"/>
            </a:br>
            <a:r>
              <a:rPr lang="en-US" sz="4200" dirty="0" err="1" smtClean="0"/>
              <a:t>Zeiss</a:t>
            </a:r>
            <a:r>
              <a:rPr lang="en-US" sz="4200" dirty="0" smtClean="0"/>
              <a:t>/Posner/</a:t>
            </a:r>
            <a:r>
              <a:rPr lang="en-US" sz="4200" dirty="0" err="1" smtClean="0"/>
              <a:t>Sussman</a:t>
            </a:r>
            <a:r>
              <a:rPr lang="en-US" sz="4200" dirty="0" smtClean="0"/>
              <a:t> Lenses</a:t>
            </a:r>
            <a:endParaRPr lang="en-US" sz="4200" dirty="0" smtClean="0"/>
          </a:p>
        </p:txBody>
      </p:sp>
      <p:sp>
        <p:nvSpPr>
          <p:cNvPr id="36867" name="Rectangle 3"/>
          <p:cNvSpPr>
            <a:spLocks noGrp="1" noChangeArrowheads="1"/>
          </p:cNvSpPr>
          <p:nvPr>
            <p:ph type="body" sz="half" idx="1"/>
          </p:nvPr>
        </p:nvSpPr>
        <p:spPr>
          <a:xfrm>
            <a:off x="1524000" y="2590800"/>
            <a:ext cx="3276600" cy="4495800"/>
          </a:xfrm>
          <a:extLst>
            <a:ext uri="{91240B29-F687-4F45-9708-019B960494DF}">
              <a14:hiddenLine xmlns="" xmlns:a14="http://schemas.microsoft.com/office/drawing/2010/main" w="9525">
                <a:solidFill>
                  <a:schemeClr val="bg1"/>
                </a:solidFill>
                <a:miter lim="800000"/>
                <a:headEnd/>
                <a:tailEnd/>
              </a14:hiddenLine>
            </a:ext>
          </a:extLst>
        </p:spPr>
        <p:txBody>
          <a:bodyPr/>
          <a:lstStyle/>
          <a:p>
            <a:pPr eaLnBrk="1" hangingPunct="1">
              <a:lnSpc>
                <a:spcPct val="85000"/>
              </a:lnSpc>
              <a:defRPr/>
            </a:pPr>
            <a:r>
              <a:rPr lang="en-US" sz="2400" dirty="0" smtClean="0"/>
              <a:t>Topical anesthesia</a:t>
            </a:r>
          </a:p>
          <a:p>
            <a:pPr eaLnBrk="1" hangingPunct="1">
              <a:lnSpc>
                <a:spcPct val="85000"/>
              </a:lnSpc>
              <a:defRPr/>
            </a:pPr>
            <a:r>
              <a:rPr lang="en-US" sz="2400" dirty="0" smtClean="0"/>
              <a:t>No coupling agent</a:t>
            </a:r>
          </a:p>
          <a:p>
            <a:pPr eaLnBrk="1" hangingPunct="1">
              <a:lnSpc>
                <a:spcPct val="85000"/>
              </a:lnSpc>
              <a:defRPr/>
            </a:pPr>
            <a:r>
              <a:rPr lang="en-US" sz="2400" dirty="0" smtClean="0"/>
              <a:t>Lens stays stationary</a:t>
            </a:r>
          </a:p>
          <a:p>
            <a:pPr eaLnBrk="1" hangingPunct="1">
              <a:lnSpc>
                <a:spcPct val="85000"/>
              </a:lnSpc>
              <a:defRPr/>
            </a:pPr>
            <a:r>
              <a:rPr lang="en-US" sz="2400" dirty="0" smtClean="0"/>
              <a:t>Move slit lamp to view all quadrants</a:t>
            </a:r>
          </a:p>
          <a:p>
            <a:pPr eaLnBrk="1" hangingPunct="1">
              <a:lnSpc>
                <a:spcPct val="85000"/>
              </a:lnSpc>
              <a:defRPr/>
            </a:pPr>
            <a:r>
              <a:rPr lang="en-US" sz="2400" dirty="0" smtClean="0"/>
              <a:t>Eye gaze direction </a:t>
            </a:r>
            <a:r>
              <a:rPr lang="en-US" sz="2400" dirty="0" smtClean="0"/>
              <a:t>─ </a:t>
            </a:r>
            <a:r>
              <a:rPr lang="en-US" sz="2400" dirty="0" smtClean="0"/>
              <a:t>toward viewing mirror to see deeper into angle</a:t>
            </a:r>
          </a:p>
        </p:txBody>
      </p:sp>
      <p:pic>
        <p:nvPicPr>
          <p:cNvPr id="3" name="Content Placeholder 2"/>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016968" y="2667000"/>
            <a:ext cx="3746031" cy="2514600"/>
          </a:xfrm>
        </p:spPr>
      </p:pic>
      <p:pic>
        <p:nvPicPr>
          <p:cNvPr id="5" name="Picture 4" descr="PowerPoint graphic_cropped.jpg"/>
          <p:cNvPicPr>
            <a:picLocks noChangeAspect="1"/>
          </p:cNvPicPr>
          <p:nvPr/>
        </p:nvPicPr>
        <p:blipFill>
          <a:blip r:embed="rId4"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29989801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858000" cy="1630362"/>
          </a:xfrm>
        </p:spPr>
        <p:txBody>
          <a:bodyPr/>
          <a:lstStyle/>
          <a:p>
            <a:r>
              <a:rPr lang="en-US" sz="4200" dirty="0"/>
              <a:t>Gonioscopic Technique </a:t>
            </a:r>
            <a:r>
              <a:rPr lang="en-US" sz="4200" dirty="0" smtClean="0"/>
              <a:t>Tip </a:t>
            </a:r>
            <a:r>
              <a:rPr lang="en-US" dirty="0" smtClean="0"/>
              <a:t/>
            </a:r>
            <a:br>
              <a:rPr lang="en-US" dirty="0" smtClean="0"/>
            </a:br>
            <a:r>
              <a:rPr lang="en-US" sz="1800" dirty="0" smtClean="0"/>
              <a:t>Start </a:t>
            </a:r>
            <a:r>
              <a:rPr lang="en-US" sz="1800" dirty="0"/>
              <a:t>with superior and inferior mirrors for the easiest view. </a:t>
            </a:r>
            <a:r>
              <a:rPr lang="en-US" sz="1800" dirty="0" smtClean="0"/>
              <a:t> For </a:t>
            </a:r>
            <a:r>
              <a:rPr lang="en-US" sz="1800" dirty="0"/>
              <a:t>nasal and temporal </a:t>
            </a:r>
            <a:r>
              <a:rPr lang="en-US" sz="1800" dirty="0" smtClean="0"/>
              <a:t>mirrors, move </a:t>
            </a:r>
            <a:r>
              <a:rPr lang="en-US" sz="1800" dirty="0"/>
              <a:t>slit lamp light housing opposite to the mirror you are looking into, </a:t>
            </a:r>
            <a:r>
              <a:rPr lang="en-US" sz="1800" dirty="0" smtClean="0"/>
              <a:t>and </a:t>
            </a:r>
            <a:r>
              <a:rPr lang="en-US" sz="1800" dirty="0"/>
              <a:t>shine light directly </a:t>
            </a:r>
            <a:r>
              <a:rPr lang="en-US" sz="1800" dirty="0" smtClean="0"/>
              <a:t>in.</a:t>
            </a:r>
            <a:endParaRPr lang="en-US" sz="18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42947" y="2332037"/>
            <a:ext cx="5834253" cy="3916363"/>
          </a:xfrm>
        </p:spPr>
      </p:pic>
      <p:pic>
        <p:nvPicPr>
          <p:cNvPr id="5" name="Picture 4" descr="PowerPoint graphic_cropped.jpg"/>
          <p:cNvPicPr>
            <a:picLocks noChangeAspect="1"/>
          </p:cNvPicPr>
          <p:nvPr/>
        </p:nvPicPr>
        <p:blipFill>
          <a:blip r:embed="rId3"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4235630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447800" y="381000"/>
            <a:ext cx="7391400" cy="1143000"/>
          </a:xfrm>
        </p:spPr>
        <p:txBody>
          <a:bodyPr/>
          <a:lstStyle/>
          <a:p>
            <a:pPr eaLnBrk="1" hangingPunct="1">
              <a:defRPr/>
            </a:pPr>
            <a:r>
              <a:rPr lang="en-US" sz="4200" dirty="0" err="1" smtClean="0"/>
              <a:t>Gonioscopic</a:t>
            </a:r>
            <a:r>
              <a:rPr lang="en-US" sz="4200" dirty="0" smtClean="0"/>
              <a:t> </a:t>
            </a:r>
            <a:r>
              <a:rPr lang="en-US" sz="4200" dirty="0" smtClean="0"/>
              <a:t>Technique:</a:t>
            </a:r>
            <a:r>
              <a:rPr lang="en-US" sz="4200" dirty="0" smtClean="0"/>
              <a:t/>
            </a:r>
            <a:br>
              <a:rPr lang="en-US" sz="4200" dirty="0" smtClean="0"/>
            </a:br>
            <a:r>
              <a:rPr lang="en-US" sz="4200" dirty="0" err="1" smtClean="0"/>
              <a:t>Zeiss</a:t>
            </a:r>
            <a:r>
              <a:rPr lang="en-US" sz="4200" dirty="0" smtClean="0"/>
              <a:t>/Posner/</a:t>
            </a:r>
            <a:r>
              <a:rPr lang="en-US" sz="4200" dirty="0" err="1" smtClean="0"/>
              <a:t>Sussman</a:t>
            </a:r>
            <a:r>
              <a:rPr lang="en-US" sz="4200" dirty="0" smtClean="0"/>
              <a:t> </a:t>
            </a:r>
            <a:r>
              <a:rPr lang="en-US" sz="4200" dirty="0" smtClean="0"/>
              <a:t>Lenses</a:t>
            </a:r>
            <a:endParaRPr lang="en-US" sz="4200" dirty="0" smtClean="0"/>
          </a:p>
        </p:txBody>
      </p:sp>
      <p:sp>
        <p:nvSpPr>
          <p:cNvPr id="181251" name="Rectangle 3"/>
          <p:cNvSpPr>
            <a:spLocks noGrp="1" noChangeArrowheads="1"/>
          </p:cNvSpPr>
          <p:nvPr>
            <p:ph type="body" sz="half" idx="1"/>
          </p:nvPr>
        </p:nvSpPr>
        <p:spPr>
          <a:xfrm>
            <a:off x="1447800" y="1981200"/>
            <a:ext cx="3581400" cy="4724400"/>
          </a:xfrm>
          <a:extLst>
            <a:ext uri="{91240B29-F687-4F45-9708-019B960494DF}">
              <a14:hiddenLine xmlns="" xmlns:a14="http://schemas.microsoft.com/office/drawing/2010/main" w="9525">
                <a:solidFill>
                  <a:schemeClr val="bg1"/>
                </a:solidFill>
                <a:miter lim="800000"/>
                <a:headEnd/>
                <a:tailEnd/>
              </a14:hiddenLine>
            </a:ext>
          </a:extLst>
        </p:spPr>
        <p:txBody>
          <a:bodyPr/>
          <a:lstStyle/>
          <a:p>
            <a:pPr eaLnBrk="1" hangingPunct="1">
              <a:spcBef>
                <a:spcPct val="0"/>
              </a:spcBef>
              <a:defRPr/>
            </a:pPr>
            <a:r>
              <a:rPr lang="en-US" sz="2600" b="1" dirty="0" smtClean="0"/>
              <a:t>Pros</a:t>
            </a:r>
          </a:p>
          <a:p>
            <a:pPr lvl="1" eaLnBrk="1" hangingPunct="1">
              <a:spcBef>
                <a:spcPct val="0"/>
              </a:spcBef>
              <a:defRPr/>
            </a:pPr>
            <a:r>
              <a:rPr lang="en-US" sz="2200" dirty="0" smtClean="0"/>
              <a:t>Done with topical proparacaine, </a:t>
            </a:r>
            <a:r>
              <a:rPr lang="en-US" sz="2200" dirty="0" smtClean="0"/>
              <a:t>following </a:t>
            </a:r>
            <a:r>
              <a:rPr lang="en-US" sz="2200" dirty="0" err="1" smtClean="0"/>
              <a:t>applanation</a:t>
            </a:r>
            <a:r>
              <a:rPr lang="en-US" sz="2200" dirty="0" smtClean="0"/>
              <a:t> </a:t>
            </a:r>
            <a:r>
              <a:rPr lang="en-US" sz="2200" dirty="0" smtClean="0"/>
              <a:t>tonometry</a:t>
            </a:r>
          </a:p>
          <a:p>
            <a:pPr lvl="1" eaLnBrk="1" hangingPunct="1">
              <a:spcBef>
                <a:spcPct val="0"/>
              </a:spcBef>
              <a:defRPr/>
            </a:pPr>
            <a:r>
              <a:rPr lang="en-US" sz="2200" dirty="0" smtClean="0"/>
              <a:t>Can perform indentation gonioscopy in the case of chronic or acute angle closure</a:t>
            </a:r>
          </a:p>
          <a:p>
            <a:pPr lvl="1" eaLnBrk="1" hangingPunct="1">
              <a:spcBef>
                <a:spcPct val="0"/>
              </a:spcBef>
              <a:defRPr/>
            </a:pPr>
            <a:r>
              <a:rPr lang="en-US" sz="2200" dirty="0" smtClean="0"/>
              <a:t>Central mirror can be used as a fundus lens</a:t>
            </a:r>
          </a:p>
        </p:txBody>
      </p:sp>
      <p:sp>
        <p:nvSpPr>
          <p:cNvPr id="181253" name="Rectangle 5"/>
          <p:cNvSpPr>
            <a:spLocks noGrp="1" noChangeArrowheads="1"/>
          </p:cNvSpPr>
          <p:nvPr>
            <p:ph type="body" sz="half" idx="2"/>
          </p:nvPr>
        </p:nvSpPr>
        <p:spPr>
          <a:xfrm>
            <a:off x="5181600" y="1981200"/>
            <a:ext cx="3429000" cy="4356100"/>
          </a:xfrm>
        </p:spPr>
        <p:txBody>
          <a:bodyPr/>
          <a:lstStyle/>
          <a:p>
            <a:pPr eaLnBrk="1" hangingPunct="1">
              <a:spcBef>
                <a:spcPct val="0"/>
              </a:spcBef>
              <a:defRPr/>
            </a:pPr>
            <a:r>
              <a:rPr lang="en-US" sz="2600" b="1" dirty="0" smtClean="0"/>
              <a:t>Cons</a:t>
            </a:r>
          </a:p>
          <a:p>
            <a:pPr lvl="1" eaLnBrk="1" hangingPunct="1">
              <a:spcBef>
                <a:spcPct val="0"/>
              </a:spcBef>
              <a:defRPr/>
            </a:pPr>
            <a:r>
              <a:rPr lang="en-US" sz="2200" dirty="0"/>
              <a:t>A slight learning curve</a:t>
            </a:r>
          </a:p>
          <a:p>
            <a:pPr lvl="1" eaLnBrk="1" hangingPunct="1">
              <a:spcBef>
                <a:spcPct val="0"/>
              </a:spcBef>
              <a:defRPr/>
            </a:pPr>
            <a:r>
              <a:rPr lang="en-US" sz="2200" dirty="0" smtClean="0"/>
              <a:t>Air bubble can obscure view</a:t>
            </a:r>
          </a:p>
          <a:p>
            <a:pPr lvl="1" eaLnBrk="1" hangingPunct="1">
              <a:spcBef>
                <a:spcPct val="0"/>
              </a:spcBef>
              <a:defRPr/>
            </a:pPr>
            <a:r>
              <a:rPr lang="en-US" sz="2200" dirty="0" smtClean="0"/>
              <a:t>Possible to push lens too hard against cornea</a:t>
            </a:r>
          </a:p>
          <a:p>
            <a:pPr lvl="1" eaLnBrk="1" hangingPunct="1">
              <a:spcBef>
                <a:spcPct val="0"/>
              </a:spcBef>
              <a:defRPr/>
            </a:pPr>
            <a:r>
              <a:rPr lang="en-US" sz="2200" dirty="0" smtClean="0"/>
              <a:t>Folds in </a:t>
            </a:r>
            <a:r>
              <a:rPr lang="en-US" sz="2200" dirty="0" err="1" smtClean="0"/>
              <a:t>D</a:t>
            </a:r>
            <a:r>
              <a:rPr lang="en-US" sz="2200" dirty="0" err="1" smtClean="0"/>
              <a:t>escemet’s</a:t>
            </a:r>
            <a:r>
              <a:rPr lang="en-US" sz="2200" dirty="0" smtClean="0"/>
              <a:t> </a:t>
            </a:r>
            <a:r>
              <a:rPr lang="en-US" sz="2200" dirty="0" smtClean="0"/>
              <a:t>are an indicator to back off</a:t>
            </a:r>
          </a:p>
          <a:p>
            <a:pPr eaLnBrk="1" hangingPunct="1">
              <a:defRPr/>
            </a:pPr>
            <a:endParaRPr lang="en-US" sz="2600" dirty="0" smtClean="0"/>
          </a:p>
        </p:txBody>
      </p:sp>
      <p:pic>
        <p:nvPicPr>
          <p:cNvPr id="5" name="Picture 4" descr="PowerPoint graphic_cropped.jpg"/>
          <p:cNvPicPr>
            <a:picLocks noChangeAspect="1"/>
          </p:cNvPicPr>
          <p:nvPr/>
        </p:nvPicPr>
        <p:blipFill>
          <a:blip r:embed="rId3"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3554419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sz="4200" dirty="0" smtClean="0"/>
              <a:t>If cooperation is a problem:</a:t>
            </a:r>
            <a:endParaRPr lang="en-US" sz="4200" dirty="0"/>
          </a:p>
        </p:txBody>
      </p:sp>
      <p:sp>
        <p:nvSpPr>
          <p:cNvPr id="3" name="Content Placeholder 2"/>
          <p:cNvSpPr>
            <a:spLocks noGrp="1"/>
          </p:cNvSpPr>
          <p:nvPr>
            <p:ph sz="half" idx="1"/>
          </p:nvPr>
        </p:nvSpPr>
        <p:spPr>
          <a:xfrm>
            <a:off x="1752600" y="1828800"/>
            <a:ext cx="3810000" cy="4572000"/>
          </a:xfrm>
        </p:spPr>
        <p:txBody>
          <a:bodyPr/>
          <a:lstStyle/>
          <a:p>
            <a:r>
              <a:rPr lang="en-US" dirty="0" smtClean="0"/>
              <a:t>Try a drop of Lidocaine 3.5% gel (Akten by Akorn)</a:t>
            </a:r>
          </a:p>
          <a:p>
            <a:r>
              <a:rPr lang="en-US" dirty="0" smtClean="0"/>
              <a:t>Deeper anesthesia can make for an easier exam</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6172200" y="1600200"/>
            <a:ext cx="2262981" cy="4525963"/>
          </a:xfrm>
        </p:spPr>
      </p:pic>
      <p:pic>
        <p:nvPicPr>
          <p:cNvPr id="5" name="Picture 4" descr="PowerPoint graphic_cropped.jpg"/>
          <p:cNvPicPr>
            <a:picLocks noChangeAspect="1"/>
          </p:cNvPicPr>
          <p:nvPr/>
        </p:nvPicPr>
        <p:blipFill>
          <a:blip r:embed="rId3"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4121349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371600" y="2590800"/>
            <a:ext cx="7467600" cy="1144588"/>
          </a:xfrm>
        </p:spPr>
        <p:txBody>
          <a:bodyPr/>
          <a:lstStyle/>
          <a:p>
            <a:pPr eaLnBrk="1" hangingPunct="1">
              <a:defRPr/>
            </a:pPr>
            <a:r>
              <a:rPr lang="en-US" sz="4200" dirty="0" smtClean="0"/>
              <a:t>Angle Classification </a:t>
            </a:r>
            <a:r>
              <a:rPr lang="en-US" sz="4200" dirty="0" smtClean="0"/>
              <a:t/>
            </a:r>
            <a:br>
              <a:rPr lang="en-US" sz="4200" dirty="0" smtClean="0"/>
            </a:br>
            <a:r>
              <a:rPr lang="en-US" sz="4200" dirty="0" smtClean="0"/>
              <a:t>Systems</a:t>
            </a:r>
            <a:endParaRPr lang="en-US" sz="4200" dirty="0" smtClean="0"/>
          </a:p>
        </p:txBody>
      </p:sp>
      <p:pic>
        <p:nvPicPr>
          <p:cNvPr id="3" name="Picture 2" descr="PowerPoint graphic_cropped.jpg"/>
          <p:cNvPicPr>
            <a:picLocks noChangeAspect="1"/>
          </p:cNvPicPr>
          <p:nvPr/>
        </p:nvPicPr>
        <p:blipFill>
          <a:blip r:embed="rId3"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1565856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0" y="76200"/>
            <a:ext cx="7391400" cy="1143000"/>
          </a:xfrm>
        </p:spPr>
        <p:txBody>
          <a:bodyPr/>
          <a:lstStyle/>
          <a:p>
            <a:pPr eaLnBrk="1" hangingPunct="1">
              <a:defRPr/>
            </a:pPr>
            <a:r>
              <a:rPr lang="en-US" dirty="0" smtClean="0"/>
              <a:t>Angle Classification Systems</a:t>
            </a:r>
          </a:p>
        </p:txBody>
      </p:sp>
      <p:sp>
        <p:nvSpPr>
          <p:cNvPr id="58371" name="Rectangle 3"/>
          <p:cNvSpPr>
            <a:spLocks noGrp="1" noChangeArrowheads="1"/>
          </p:cNvSpPr>
          <p:nvPr>
            <p:ph type="body" sz="half" idx="1"/>
          </p:nvPr>
        </p:nvSpPr>
        <p:spPr>
          <a:xfrm>
            <a:off x="1524000" y="1219200"/>
            <a:ext cx="3657600" cy="5410200"/>
          </a:xfrm>
        </p:spPr>
        <p:txBody>
          <a:bodyPr/>
          <a:lstStyle/>
          <a:p>
            <a:pPr eaLnBrk="1" hangingPunct="1">
              <a:lnSpc>
                <a:spcPct val="75000"/>
              </a:lnSpc>
              <a:spcBef>
                <a:spcPct val="0"/>
              </a:spcBef>
              <a:defRPr/>
            </a:pPr>
            <a:r>
              <a:rPr lang="en-US" sz="2000" b="1" dirty="0"/>
              <a:t>Shaffer</a:t>
            </a:r>
          </a:p>
          <a:p>
            <a:pPr lvl="1" eaLnBrk="1" hangingPunct="1">
              <a:lnSpc>
                <a:spcPct val="75000"/>
              </a:lnSpc>
              <a:spcBef>
                <a:spcPct val="0"/>
              </a:spcBef>
              <a:defRPr/>
            </a:pPr>
            <a:r>
              <a:rPr lang="en-US" sz="2000" dirty="0"/>
              <a:t>Based on angular width </a:t>
            </a:r>
            <a:r>
              <a:rPr lang="en-US" sz="2000" dirty="0" smtClean="0"/>
              <a:t/>
            </a:r>
            <a:br>
              <a:rPr lang="en-US" sz="2000" dirty="0" smtClean="0"/>
            </a:br>
            <a:r>
              <a:rPr lang="en-US" sz="2000" dirty="0" smtClean="0"/>
              <a:t>of </a:t>
            </a:r>
            <a:r>
              <a:rPr lang="en-US" sz="2000" dirty="0"/>
              <a:t>recess</a:t>
            </a:r>
          </a:p>
          <a:p>
            <a:pPr lvl="1" eaLnBrk="1" hangingPunct="1">
              <a:lnSpc>
                <a:spcPct val="75000"/>
              </a:lnSpc>
              <a:spcBef>
                <a:spcPct val="0"/>
              </a:spcBef>
              <a:defRPr/>
            </a:pPr>
            <a:r>
              <a:rPr lang="en-US" sz="2000" dirty="0"/>
              <a:t>Grade 0 (partly/totally closed) to grade 4 (</a:t>
            </a:r>
            <a:r>
              <a:rPr lang="en-US" sz="2000" dirty="0" smtClean="0"/>
              <a:t>30</a:t>
            </a:r>
            <a:r>
              <a:rPr lang="en-US" sz="2000" dirty="0" smtClean="0">
                <a:sym typeface="Symbol" pitchFamily="18" charset="2"/>
              </a:rPr>
              <a:t></a:t>
            </a:r>
            <a:r>
              <a:rPr lang="en-US" sz="2000" dirty="0" smtClean="0"/>
              <a:t>-</a:t>
            </a:r>
            <a:r>
              <a:rPr lang="en-US" sz="2000" dirty="0"/>
              <a:t>45</a:t>
            </a:r>
            <a:r>
              <a:rPr lang="en-US" sz="2000" dirty="0">
                <a:sym typeface="Symbol" pitchFamily="18" charset="2"/>
              </a:rPr>
              <a:t></a:t>
            </a:r>
            <a:r>
              <a:rPr lang="en-US" sz="2000" dirty="0" smtClean="0"/>
              <a:t>)</a:t>
            </a:r>
            <a:br>
              <a:rPr lang="en-US" sz="2000" dirty="0" smtClean="0"/>
            </a:br>
            <a:endParaRPr lang="en-US" sz="900" dirty="0"/>
          </a:p>
          <a:p>
            <a:pPr eaLnBrk="1" hangingPunct="1">
              <a:lnSpc>
                <a:spcPct val="75000"/>
              </a:lnSpc>
              <a:spcBef>
                <a:spcPct val="0"/>
              </a:spcBef>
              <a:defRPr/>
            </a:pPr>
            <a:r>
              <a:rPr lang="en-US" sz="2000" b="1" dirty="0" smtClean="0"/>
              <a:t>Scheie</a:t>
            </a:r>
          </a:p>
          <a:p>
            <a:pPr lvl="1" eaLnBrk="1" hangingPunct="1">
              <a:lnSpc>
                <a:spcPct val="75000"/>
              </a:lnSpc>
              <a:spcBef>
                <a:spcPct val="0"/>
              </a:spcBef>
              <a:defRPr/>
            </a:pPr>
            <a:r>
              <a:rPr lang="en-US" sz="2000" dirty="0" smtClean="0"/>
              <a:t>Based on extent of angle structures visualized</a:t>
            </a:r>
          </a:p>
          <a:p>
            <a:pPr lvl="1" eaLnBrk="1" hangingPunct="1">
              <a:lnSpc>
                <a:spcPct val="75000"/>
              </a:lnSpc>
              <a:spcBef>
                <a:spcPct val="0"/>
              </a:spcBef>
              <a:defRPr/>
            </a:pPr>
            <a:r>
              <a:rPr lang="en-US" sz="2000" dirty="0" smtClean="0"/>
              <a:t>Wide open (Grade I) to occluded (Grade 4)  [reverse of current grading systems</a:t>
            </a:r>
            <a:r>
              <a:rPr lang="en-US" sz="2000" dirty="0" smtClean="0"/>
              <a:t>]</a:t>
            </a:r>
            <a:br>
              <a:rPr lang="en-US" sz="2000" dirty="0" smtClean="0"/>
            </a:br>
            <a:endParaRPr lang="en-US" sz="900" dirty="0" smtClean="0"/>
          </a:p>
          <a:p>
            <a:pPr eaLnBrk="1" hangingPunct="1">
              <a:lnSpc>
                <a:spcPct val="75000"/>
              </a:lnSpc>
              <a:spcBef>
                <a:spcPct val="0"/>
              </a:spcBef>
              <a:defRPr/>
            </a:pPr>
            <a:r>
              <a:rPr lang="en-US" sz="2000" b="1" dirty="0" smtClean="0"/>
              <a:t>Spaeth</a:t>
            </a:r>
          </a:p>
          <a:p>
            <a:pPr lvl="1" eaLnBrk="1" hangingPunct="1">
              <a:lnSpc>
                <a:spcPct val="75000"/>
              </a:lnSpc>
              <a:spcBef>
                <a:spcPct val="0"/>
              </a:spcBef>
              <a:defRPr/>
            </a:pPr>
            <a:r>
              <a:rPr lang="en-US" sz="2000" spc="-20" dirty="0" smtClean="0"/>
              <a:t>Based on angular approach to recess, configuration of peripheral iris, insertion of iris root</a:t>
            </a:r>
          </a:p>
          <a:p>
            <a:pPr lvl="1" eaLnBrk="1" hangingPunct="1">
              <a:lnSpc>
                <a:spcPct val="75000"/>
              </a:lnSpc>
              <a:spcBef>
                <a:spcPct val="0"/>
              </a:spcBef>
              <a:defRPr/>
            </a:pPr>
            <a:r>
              <a:rPr lang="en-US" sz="2000" spc="-20" dirty="0" smtClean="0"/>
              <a:t>A (anterior to Schwalbe’s line) through E (extremely deep); grades A </a:t>
            </a:r>
            <a:r>
              <a:rPr lang="en-US" sz="2000" spc="-20" dirty="0" smtClean="0"/>
              <a:t>and </a:t>
            </a:r>
            <a:r>
              <a:rPr lang="en-US" sz="2000" spc="-20" dirty="0" smtClean="0"/>
              <a:t>B are always pathological</a:t>
            </a:r>
          </a:p>
        </p:txBody>
      </p:sp>
      <p:pic>
        <p:nvPicPr>
          <p:cNvPr id="52228" name="Picture 9" descr="open angle  broad illum"/>
          <p:cNvPicPr>
            <a:picLocks noChangeAspect="1" noChangeArrowheads="1"/>
          </p:cNvPicPr>
          <p:nvPr/>
        </p:nvPicPr>
        <p:blipFill>
          <a:blip r:embed="rId3" cstate="print">
            <a:extLst>
              <a:ext uri="{28A0092B-C50C-407E-A947-70E740481C1C}">
                <a14:useLocalDpi xmlns="" xmlns:a14="http://schemas.microsoft.com/office/drawing/2010/main" val="0"/>
              </a:ext>
            </a:extLst>
          </a:blip>
          <a:srcRect l="20634" t="12698" r="9525" b="23810"/>
          <a:stretch>
            <a:fillRect/>
          </a:stretch>
        </p:blipFill>
        <p:spPr bwMode="auto">
          <a:xfrm>
            <a:off x="5334000" y="1295400"/>
            <a:ext cx="33528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PowerPoint graphic_cropped.jpg"/>
          <p:cNvPicPr>
            <a:picLocks noChangeAspect="1"/>
          </p:cNvPicPr>
          <p:nvPr/>
        </p:nvPicPr>
        <p:blipFill>
          <a:blip r:embed="rId4"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1692943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1447800" y="685800"/>
            <a:ext cx="7315200" cy="1143000"/>
          </a:xfrm>
        </p:spPr>
        <p:txBody>
          <a:bodyPr/>
          <a:lstStyle/>
          <a:p>
            <a:pPr eaLnBrk="1" hangingPunct="1">
              <a:defRPr/>
            </a:pPr>
            <a:r>
              <a:rPr lang="en-US" sz="4200" dirty="0" smtClean="0"/>
              <a:t>Recording Your Findings </a:t>
            </a:r>
            <a:r>
              <a:rPr lang="en-US" sz="4200" dirty="0" smtClean="0"/>
              <a:t/>
            </a:r>
            <a:br>
              <a:rPr lang="en-US" sz="4200" dirty="0" smtClean="0"/>
            </a:br>
            <a:r>
              <a:rPr lang="en-US" sz="4200" dirty="0" smtClean="0"/>
              <a:t>Using the </a:t>
            </a:r>
            <a:r>
              <a:rPr lang="en-US" sz="4200" dirty="0" smtClean="0"/>
              <a:t>Shaffer System </a:t>
            </a:r>
            <a:r>
              <a:rPr lang="en-US" sz="4200" dirty="0" smtClean="0"/>
              <a:t/>
            </a:r>
            <a:br>
              <a:rPr lang="en-US" sz="4200" dirty="0" smtClean="0"/>
            </a:br>
            <a:r>
              <a:rPr lang="en-US" sz="3200" dirty="0" smtClean="0"/>
              <a:t>(</a:t>
            </a:r>
            <a:r>
              <a:rPr lang="en-US" sz="3200" dirty="0" smtClean="0"/>
              <a:t>most commonly used)</a:t>
            </a:r>
          </a:p>
        </p:txBody>
      </p:sp>
      <p:sp>
        <p:nvSpPr>
          <p:cNvPr id="463875" name="Rectangle 3"/>
          <p:cNvSpPr>
            <a:spLocks noGrp="1" noChangeArrowheads="1"/>
          </p:cNvSpPr>
          <p:nvPr>
            <p:ph type="body" idx="1"/>
          </p:nvPr>
        </p:nvSpPr>
        <p:spPr>
          <a:xfrm>
            <a:off x="1600200" y="2438400"/>
            <a:ext cx="7162800" cy="4221163"/>
          </a:xfrm>
        </p:spPr>
        <p:txBody>
          <a:bodyPr/>
          <a:lstStyle/>
          <a:p>
            <a:pPr eaLnBrk="1" hangingPunct="1">
              <a:defRPr/>
            </a:pPr>
            <a:r>
              <a:rPr lang="en-US" sz="2800" dirty="0" smtClean="0"/>
              <a:t>Grading system IV (wide open), III, II, I, </a:t>
            </a:r>
            <a:r>
              <a:rPr lang="en-US" sz="2800" dirty="0" smtClean="0"/>
              <a:t/>
            </a:r>
            <a:br>
              <a:rPr lang="en-US" sz="2800" dirty="0" smtClean="0"/>
            </a:br>
            <a:r>
              <a:rPr lang="en-US" sz="2800" dirty="0" smtClean="0"/>
              <a:t>slit</a:t>
            </a:r>
            <a:r>
              <a:rPr lang="en-US" sz="2800" dirty="0" smtClean="0"/>
              <a:t>, closed</a:t>
            </a:r>
          </a:p>
          <a:p>
            <a:pPr eaLnBrk="1" hangingPunct="1">
              <a:defRPr/>
            </a:pPr>
            <a:r>
              <a:rPr lang="en-US" sz="2800" dirty="0" smtClean="0"/>
              <a:t>Grid drawing </a:t>
            </a:r>
          </a:p>
          <a:p>
            <a:pPr eaLnBrk="1" hangingPunct="1">
              <a:defRPr/>
            </a:pPr>
            <a:r>
              <a:rPr lang="en-US" sz="2800" dirty="0" smtClean="0"/>
              <a:t>Label each quadrant numerically or with description of structures seen </a:t>
            </a:r>
            <a:r>
              <a:rPr lang="en-US" sz="2800" dirty="0" smtClean="0"/>
              <a:t>(</a:t>
            </a:r>
            <a:r>
              <a:rPr lang="en-US" sz="2800" dirty="0" smtClean="0"/>
              <a:t>i.e</a:t>
            </a:r>
            <a:r>
              <a:rPr lang="en-US" sz="2800" dirty="0" smtClean="0"/>
              <a:t>., </a:t>
            </a:r>
            <a:r>
              <a:rPr lang="en-US" sz="2800" dirty="0" smtClean="0"/>
              <a:t>CBB, or </a:t>
            </a:r>
            <a:r>
              <a:rPr lang="en-US" sz="2800" dirty="0" smtClean="0"/>
              <a:t>2</a:t>
            </a:r>
            <a:r>
              <a:rPr lang="en-US" sz="2800" dirty="0" smtClean="0"/>
              <a:t>+ PTM), </a:t>
            </a:r>
            <a:r>
              <a:rPr lang="en-US" sz="2800" u="sng" dirty="0" smtClean="0"/>
              <a:t>preferably </a:t>
            </a:r>
            <a:r>
              <a:rPr lang="en-US" sz="2800" u="sng" dirty="0" smtClean="0"/>
              <a:t>both</a:t>
            </a:r>
            <a:r>
              <a:rPr lang="en-US" sz="2800" dirty="0" smtClean="0"/>
              <a:t>! </a:t>
            </a:r>
          </a:p>
          <a:p>
            <a:pPr eaLnBrk="1" hangingPunct="1">
              <a:defRPr/>
            </a:pPr>
            <a:r>
              <a:rPr lang="en-US" sz="2800" dirty="0" smtClean="0"/>
              <a:t>If angle is the same 360, make things simple and record as </a:t>
            </a:r>
            <a:r>
              <a:rPr lang="en-US" sz="2800" dirty="0" smtClean="0"/>
              <a:t>follows. </a:t>
            </a:r>
            <a:r>
              <a:rPr lang="en-US" sz="2800" i="1" dirty="0" smtClean="0"/>
              <a:t>(See next </a:t>
            </a:r>
            <a:r>
              <a:rPr lang="en-US" sz="2800" i="1" dirty="0" smtClean="0"/>
              <a:t>slide)</a:t>
            </a:r>
          </a:p>
        </p:txBody>
      </p:sp>
      <p:pic>
        <p:nvPicPr>
          <p:cNvPr id="5" name="Picture 4" descr="PowerPoint graphic_cropped.jpg"/>
          <p:cNvPicPr>
            <a:picLocks noChangeAspect="1"/>
          </p:cNvPicPr>
          <p:nvPr/>
        </p:nvPicPr>
        <p:blipFill>
          <a:blip r:embed="rId3" cstate="print"/>
          <a:stretch>
            <a:fillRect/>
          </a:stretch>
        </p:blipFill>
        <p:spPr>
          <a:xfrm>
            <a:off x="152400" y="200722"/>
            <a:ext cx="1367692" cy="6504878"/>
          </a:xfrm>
          <a:prstGeom prst="rect">
            <a:avLst/>
          </a:prstGeom>
        </p:spPr>
      </p:pic>
    </p:spTree>
    <p:custDataLst>
      <p:tags r:id="rId1"/>
    </p:custDataLst>
    <p:extLst>
      <p:ext uri="{BB962C8B-B14F-4D97-AF65-F5344CB8AC3E}">
        <p14:creationId xmlns="" xmlns:p14="http://schemas.microsoft.com/office/powerpoint/2010/main" val="26574371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1330036"/>
            <a:ext cx="5105400" cy="4419600"/>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rved Right Arrow 2"/>
          <p:cNvSpPr/>
          <p:nvPr/>
        </p:nvSpPr>
        <p:spPr>
          <a:xfrm>
            <a:off x="1905000" y="685800"/>
            <a:ext cx="2133600" cy="5562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 name="Straight Connector 4"/>
          <p:cNvCxnSpPr/>
          <p:nvPr/>
        </p:nvCxnSpPr>
        <p:spPr>
          <a:xfrm>
            <a:off x="3969327" y="1427018"/>
            <a:ext cx="869373" cy="1087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781800" y="1330036"/>
            <a:ext cx="685800" cy="110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19600" y="4876800"/>
            <a:ext cx="9144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00800" y="4876800"/>
            <a:ext cx="723900" cy="12954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67200" y="609600"/>
            <a:ext cx="3886200" cy="584775"/>
          </a:xfrm>
          <a:prstGeom prst="rect">
            <a:avLst/>
          </a:prstGeom>
          <a:noFill/>
        </p:spPr>
        <p:txBody>
          <a:bodyPr wrap="square" rtlCol="0">
            <a:spAutoFit/>
          </a:bodyPr>
          <a:lstStyle/>
          <a:p>
            <a:r>
              <a:rPr lang="en-US" sz="3200" dirty="0" smtClean="0"/>
              <a:t>IV CBB 360</a:t>
            </a:r>
          </a:p>
        </p:txBody>
      </p:sp>
      <p:sp>
        <p:nvSpPr>
          <p:cNvPr id="22" name="Oval 21"/>
          <p:cNvSpPr/>
          <p:nvPr/>
        </p:nvSpPr>
        <p:spPr>
          <a:xfrm>
            <a:off x="5334000" y="685800"/>
            <a:ext cx="20955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PowerPoint graphic_cropped.jpg"/>
          <p:cNvPicPr>
            <a:picLocks noChangeAspect="1"/>
          </p:cNvPicPr>
          <p:nvPr/>
        </p:nvPicPr>
        <p:blipFill>
          <a:blip r:embed="rId2"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2487125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2667000" y="1828800"/>
            <a:ext cx="3962400" cy="3657600"/>
          </a:xfrm>
          <a:prstGeom prst="ellipse">
            <a:avLst/>
          </a:prstGeom>
          <a:solidFill>
            <a:schemeClr val="accent1"/>
          </a:solidFill>
          <a:ln w="12700" cap="sq">
            <a:solidFill>
              <a:schemeClr val="bg2"/>
            </a:solidFill>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251" name="Line 3"/>
          <p:cNvSpPr>
            <a:spLocks noChangeShapeType="1"/>
          </p:cNvSpPr>
          <p:nvPr/>
        </p:nvSpPr>
        <p:spPr bwMode="auto">
          <a:xfrm>
            <a:off x="2590800" y="1828800"/>
            <a:ext cx="1295400" cy="1066800"/>
          </a:xfrm>
          <a:prstGeom prst="line">
            <a:avLst/>
          </a:prstGeom>
          <a:noFill/>
          <a:ln w="38100" cap="sq">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252" name="Line 4"/>
          <p:cNvSpPr>
            <a:spLocks noChangeShapeType="1"/>
          </p:cNvSpPr>
          <p:nvPr/>
        </p:nvSpPr>
        <p:spPr bwMode="auto">
          <a:xfrm flipV="1">
            <a:off x="5334000" y="1752600"/>
            <a:ext cx="1143000" cy="1219200"/>
          </a:xfrm>
          <a:prstGeom prst="line">
            <a:avLst/>
          </a:prstGeom>
          <a:noFill/>
          <a:ln w="38100" cap="sq">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253" name="Line 5"/>
          <p:cNvSpPr>
            <a:spLocks noChangeShapeType="1"/>
          </p:cNvSpPr>
          <p:nvPr/>
        </p:nvSpPr>
        <p:spPr bwMode="auto">
          <a:xfrm flipH="1">
            <a:off x="2667000" y="4343400"/>
            <a:ext cx="1447800" cy="1219200"/>
          </a:xfrm>
          <a:prstGeom prst="line">
            <a:avLst/>
          </a:prstGeom>
          <a:noFill/>
          <a:ln w="38100" cap="sq">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254" name="Line 6"/>
          <p:cNvSpPr>
            <a:spLocks noChangeShapeType="1"/>
          </p:cNvSpPr>
          <p:nvPr/>
        </p:nvSpPr>
        <p:spPr bwMode="auto">
          <a:xfrm>
            <a:off x="5105400" y="4419600"/>
            <a:ext cx="1524000" cy="1143000"/>
          </a:xfrm>
          <a:prstGeom prst="line">
            <a:avLst/>
          </a:prstGeom>
          <a:noFill/>
          <a:ln w="38100" cap="sq">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4903" name="Rectangle 7"/>
          <p:cNvSpPr>
            <a:spLocks noChangeArrowheads="1"/>
          </p:cNvSpPr>
          <p:nvPr/>
        </p:nvSpPr>
        <p:spPr bwMode="auto">
          <a:xfrm>
            <a:off x="3505200" y="5562600"/>
            <a:ext cx="2209800" cy="7620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r>
              <a:rPr kumimoji="1" lang="en-US" sz="4400" b="1" dirty="0">
                <a:effectLst>
                  <a:outerShdw blurRad="38100" dist="38100" dir="2700000" algn="tl">
                    <a:srgbClr val="000000"/>
                  </a:outerShdw>
                </a:effectLst>
                <a:latin typeface="Folio Bk BT" pitchFamily="34" charset="0"/>
              </a:rPr>
              <a:t>IV CBB</a:t>
            </a:r>
          </a:p>
        </p:txBody>
      </p:sp>
      <p:sp>
        <p:nvSpPr>
          <p:cNvPr id="464904" name="Rectangle 8"/>
          <p:cNvSpPr>
            <a:spLocks noChangeArrowheads="1"/>
          </p:cNvSpPr>
          <p:nvPr/>
        </p:nvSpPr>
        <p:spPr bwMode="auto">
          <a:xfrm>
            <a:off x="3276600" y="1066800"/>
            <a:ext cx="2667000" cy="7620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r>
              <a:rPr kumimoji="1" lang="en-US" sz="4400" b="1" dirty="0">
                <a:effectLst>
                  <a:outerShdw blurRad="38100" dist="38100" dir="2700000" algn="tl">
                    <a:srgbClr val="000000"/>
                  </a:outerShdw>
                </a:effectLst>
                <a:latin typeface="Folio Bk BT" pitchFamily="34" charset="0"/>
              </a:rPr>
              <a:t>A. Recess</a:t>
            </a:r>
          </a:p>
        </p:txBody>
      </p:sp>
      <p:sp>
        <p:nvSpPr>
          <p:cNvPr id="464905" name="Rectangle 9"/>
          <p:cNvSpPr>
            <a:spLocks noChangeArrowheads="1"/>
          </p:cNvSpPr>
          <p:nvPr/>
        </p:nvSpPr>
        <p:spPr bwMode="auto">
          <a:xfrm>
            <a:off x="609600" y="3200400"/>
            <a:ext cx="2209800" cy="7620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r>
              <a:rPr kumimoji="1" lang="en-US" sz="4400" b="1" dirty="0">
                <a:effectLst>
                  <a:outerShdw blurRad="38100" dist="38100" dir="2700000" algn="tl">
                    <a:srgbClr val="000000"/>
                  </a:outerShdw>
                </a:effectLst>
                <a:latin typeface="Folio Bk BT" pitchFamily="34" charset="0"/>
              </a:rPr>
              <a:t>III SS</a:t>
            </a:r>
          </a:p>
        </p:txBody>
      </p:sp>
      <p:sp>
        <p:nvSpPr>
          <p:cNvPr id="464906" name="Rectangle 10"/>
          <p:cNvSpPr>
            <a:spLocks noChangeArrowheads="1"/>
          </p:cNvSpPr>
          <p:nvPr/>
        </p:nvSpPr>
        <p:spPr bwMode="auto">
          <a:xfrm>
            <a:off x="6477000" y="3200400"/>
            <a:ext cx="2057400" cy="7620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r>
              <a:rPr kumimoji="1" lang="en-US" sz="4400" b="1" dirty="0">
                <a:effectLst>
                  <a:outerShdw blurRad="38100" dist="38100" dir="2700000" algn="tl">
                    <a:srgbClr val="000000"/>
                  </a:outerShdw>
                </a:effectLst>
                <a:latin typeface="Folio Bk BT" pitchFamily="34" charset="0"/>
              </a:rPr>
              <a:t>II TM</a:t>
            </a:r>
          </a:p>
        </p:txBody>
      </p:sp>
      <p:sp>
        <p:nvSpPr>
          <p:cNvPr id="2" name="Title 1"/>
          <p:cNvSpPr>
            <a:spLocks noGrp="1"/>
          </p:cNvSpPr>
          <p:nvPr>
            <p:ph type="title"/>
          </p:nvPr>
        </p:nvSpPr>
        <p:spPr>
          <a:xfrm>
            <a:off x="381000" y="0"/>
            <a:ext cx="8382000" cy="1143000"/>
          </a:xfrm>
        </p:spPr>
        <p:txBody>
          <a:bodyPr/>
          <a:lstStyle/>
          <a:p>
            <a:r>
              <a:rPr lang="en-US" sz="4000" dirty="0" smtClean="0"/>
              <a:t>Recording </a:t>
            </a:r>
            <a:r>
              <a:rPr lang="en-US" sz="4000" dirty="0" err="1" smtClean="0"/>
              <a:t>Gonioscopy</a:t>
            </a:r>
            <a:r>
              <a:rPr lang="en-US" sz="4000" dirty="0" smtClean="0"/>
              <a:t>:  More </a:t>
            </a:r>
            <a:r>
              <a:rPr lang="en-US" sz="4000" dirty="0" smtClean="0"/>
              <a:t>Examples</a:t>
            </a:r>
            <a:endParaRPr lang="en-US" sz="4000" dirty="0"/>
          </a:p>
        </p:txBody>
      </p:sp>
      <p:sp>
        <p:nvSpPr>
          <p:cNvPr id="4" name="TextBox 3"/>
          <p:cNvSpPr txBox="1"/>
          <p:nvPr/>
        </p:nvSpPr>
        <p:spPr>
          <a:xfrm>
            <a:off x="228600" y="5638800"/>
            <a:ext cx="2743200" cy="923330"/>
          </a:xfrm>
          <a:prstGeom prst="rect">
            <a:avLst/>
          </a:prstGeom>
          <a:noFill/>
        </p:spPr>
        <p:txBody>
          <a:bodyPr wrap="square" rtlCol="0">
            <a:spAutoFit/>
          </a:bodyPr>
          <a:lstStyle/>
          <a:p>
            <a:r>
              <a:rPr lang="en-US" dirty="0" smtClean="0"/>
              <a:t>CBB </a:t>
            </a:r>
            <a:r>
              <a:rPr lang="en-US" dirty="0" smtClean="0"/>
              <a:t> </a:t>
            </a:r>
            <a:r>
              <a:rPr lang="en-US" dirty="0" err="1" smtClean="0"/>
              <a:t>Ciliary</a:t>
            </a:r>
            <a:r>
              <a:rPr lang="en-US" dirty="0" smtClean="0"/>
              <a:t> </a:t>
            </a:r>
            <a:r>
              <a:rPr lang="en-US" dirty="0" smtClean="0"/>
              <a:t>Body Band</a:t>
            </a:r>
          </a:p>
          <a:p>
            <a:r>
              <a:rPr lang="en-US" dirty="0" smtClean="0"/>
              <a:t>SS    </a:t>
            </a:r>
            <a:r>
              <a:rPr lang="en-US" dirty="0" smtClean="0"/>
              <a:t> </a:t>
            </a:r>
            <a:r>
              <a:rPr lang="en-US" dirty="0" err="1" smtClean="0"/>
              <a:t>Scleral</a:t>
            </a:r>
            <a:r>
              <a:rPr lang="en-US" dirty="0" smtClean="0"/>
              <a:t> </a:t>
            </a:r>
            <a:r>
              <a:rPr lang="en-US" dirty="0" smtClean="0"/>
              <a:t>Spur</a:t>
            </a:r>
          </a:p>
          <a:p>
            <a:r>
              <a:rPr lang="en-US" dirty="0" smtClean="0"/>
              <a:t>TM    Trabecular mesh</a:t>
            </a:r>
            <a:endParaRPr lang="en-US" dirty="0"/>
          </a:p>
        </p:txBody>
      </p:sp>
    </p:spTree>
    <p:custDataLst>
      <p:tags r:id="rId1"/>
    </p:custDataLst>
    <p:extLst>
      <p:ext uri="{BB962C8B-B14F-4D97-AF65-F5344CB8AC3E}">
        <p14:creationId xmlns="" xmlns:p14="http://schemas.microsoft.com/office/powerpoint/2010/main" val="8480358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362200" y="228600"/>
            <a:ext cx="5499100" cy="1143000"/>
          </a:xfrm>
        </p:spPr>
        <p:txBody>
          <a:bodyPr/>
          <a:lstStyle/>
          <a:p>
            <a:pPr eaLnBrk="1" hangingPunct="1">
              <a:defRPr/>
            </a:pPr>
            <a:r>
              <a:rPr lang="en-US" sz="4200" dirty="0" smtClean="0"/>
              <a:t>Gonioscopy Guidelines</a:t>
            </a:r>
          </a:p>
        </p:txBody>
      </p:sp>
      <p:sp>
        <p:nvSpPr>
          <p:cNvPr id="137219" name="Rectangle 3"/>
          <p:cNvSpPr>
            <a:spLocks noGrp="1" noChangeArrowheads="1"/>
          </p:cNvSpPr>
          <p:nvPr>
            <p:ph type="body" idx="1"/>
          </p:nvPr>
        </p:nvSpPr>
        <p:spPr>
          <a:xfrm>
            <a:off x="1981200" y="1752600"/>
            <a:ext cx="6553200" cy="4068763"/>
          </a:xfrm>
        </p:spPr>
        <p:txBody>
          <a:bodyPr/>
          <a:lstStyle/>
          <a:p>
            <a:pPr eaLnBrk="1" hangingPunct="1">
              <a:lnSpc>
                <a:spcPct val="85000"/>
              </a:lnSpc>
              <a:defRPr/>
            </a:pPr>
            <a:r>
              <a:rPr lang="en-US" dirty="0" smtClean="0"/>
              <a:t>Baseline gonioscopic exam for </a:t>
            </a:r>
            <a:r>
              <a:rPr lang="en-US" dirty="0" smtClean="0"/>
              <a:t>every:</a:t>
            </a:r>
            <a:br>
              <a:rPr lang="en-US" dirty="0" smtClean="0"/>
            </a:br>
            <a:r>
              <a:rPr lang="en-US" sz="800" dirty="0" smtClean="0"/>
              <a:t> </a:t>
            </a:r>
            <a:endParaRPr lang="en-US" sz="800" dirty="0" smtClean="0"/>
          </a:p>
          <a:p>
            <a:pPr lvl="1" eaLnBrk="1" hangingPunct="1">
              <a:lnSpc>
                <a:spcPct val="85000"/>
              </a:lnSpc>
              <a:defRPr/>
            </a:pPr>
            <a:r>
              <a:rPr lang="en-US" dirty="0" smtClean="0"/>
              <a:t>New glaucoma suspect</a:t>
            </a:r>
          </a:p>
          <a:p>
            <a:pPr lvl="1" eaLnBrk="1" hangingPunct="1">
              <a:lnSpc>
                <a:spcPct val="85000"/>
              </a:lnSpc>
              <a:defRPr/>
            </a:pPr>
            <a:r>
              <a:rPr lang="en-US" dirty="0" smtClean="0"/>
              <a:t>Already diagnosed glaucoma patient</a:t>
            </a:r>
          </a:p>
          <a:p>
            <a:pPr lvl="1" eaLnBrk="1" hangingPunct="1">
              <a:lnSpc>
                <a:spcPct val="85000"/>
              </a:lnSpc>
              <a:defRPr/>
            </a:pPr>
            <a:r>
              <a:rPr lang="en-US" dirty="0" smtClean="0"/>
              <a:t>Pt with family history of glaucoma </a:t>
            </a:r>
          </a:p>
          <a:p>
            <a:pPr lvl="1" eaLnBrk="1" hangingPunct="1">
              <a:lnSpc>
                <a:spcPct val="85000"/>
              </a:lnSpc>
              <a:defRPr/>
            </a:pPr>
            <a:r>
              <a:rPr lang="en-US" dirty="0" smtClean="0"/>
              <a:t>Pt with shallow chambers</a:t>
            </a:r>
          </a:p>
          <a:p>
            <a:pPr lvl="1" eaLnBrk="1" hangingPunct="1">
              <a:lnSpc>
                <a:spcPct val="85000"/>
              </a:lnSpc>
              <a:defRPr/>
            </a:pPr>
            <a:r>
              <a:rPr lang="en-US" dirty="0" smtClean="0"/>
              <a:t>Pt with history of transient pain, </a:t>
            </a:r>
            <a:r>
              <a:rPr lang="en-US" dirty="0" smtClean="0"/>
              <a:t/>
            </a:r>
            <a:br>
              <a:rPr lang="en-US" dirty="0" smtClean="0"/>
            </a:br>
            <a:r>
              <a:rPr lang="en-US" dirty="0" smtClean="0"/>
              <a:t>blurred </a:t>
            </a:r>
            <a:r>
              <a:rPr lang="en-US" dirty="0" smtClean="0"/>
              <a:t>vision	</a:t>
            </a:r>
          </a:p>
          <a:p>
            <a:pPr eaLnBrk="1" hangingPunct="1">
              <a:lnSpc>
                <a:spcPct val="85000"/>
              </a:lnSpc>
              <a:defRPr/>
            </a:pPr>
            <a:endParaRPr lang="en-US" dirty="0" smtClean="0"/>
          </a:p>
        </p:txBody>
      </p:sp>
      <p:pic>
        <p:nvPicPr>
          <p:cNvPr id="4" name="Picture 3" descr="PowerPoint graphic_cropped.jpg"/>
          <p:cNvPicPr>
            <a:picLocks noChangeAspect="1"/>
          </p:cNvPicPr>
          <p:nvPr/>
        </p:nvPicPr>
        <p:blipFill>
          <a:blip r:embed="rId3"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22766362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sz="4200" dirty="0" smtClean="0"/>
              <a:t>Gonioscopy: A Primer</a:t>
            </a:r>
            <a:endParaRPr lang="en-US" sz="4200" dirty="0"/>
          </a:p>
        </p:txBody>
      </p:sp>
      <p:sp>
        <p:nvSpPr>
          <p:cNvPr id="3" name="Content Placeholder 2"/>
          <p:cNvSpPr>
            <a:spLocks noGrp="1"/>
          </p:cNvSpPr>
          <p:nvPr>
            <p:ph idx="1"/>
          </p:nvPr>
        </p:nvSpPr>
        <p:spPr>
          <a:xfrm>
            <a:off x="1752600" y="1828800"/>
            <a:ext cx="8229600" cy="4525963"/>
          </a:xfrm>
        </p:spPr>
        <p:txBody>
          <a:bodyPr/>
          <a:lstStyle/>
          <a:p>
            <a:r>
              <a:rPr lang="en-US" dirty="0" smtClean="0"/>
              <a:t>Types of lenses</a:t>
            </a:r>
          </a:p>
          <a:p>
            <a:r>
              <a:rPr lang="en-US" dirty="0" smtClean="0"/>
              <a:t>Landmarks</a:t>
            </a:r>
          </a:p>
          <a:p>
            <a:r>
              <a:rPr lang="en-US" dirty="0" smtClean="0"/>
              <a:t>Performing the procedure</a:t>
            </a:r>
          </a:p>
          <a:p>
            <a:r>
              <a:rPr lang="en-US" dirty="0" smtClean="0"/>
              <a:t>Recording the results</a:t>
            </a:r>
          </a:p>
          <a:p>
            <a:r>
              <a:rPr lang="en-US" dirty="0" smtClean="0"/>
              <a:t>Billing for the procedure</a:t>
            </a:r>
          </a:p>
        </p:txBody>
      </p:sp>
      <p:pic>
        <p:nvPicPr>
          <p:cNvPr id="4" name="Picture 3" descr="PowerPoint graphic_cropped.jpg"/>
          <p:cNvPicPr>
            <a:picLocks noChangeAspect="1"/>
          </p:cNvPicPr>
          <p:nvPr/>
        </p:nvPicPr>
        <p:blipFill>
          <a:blip r:embed="rId2"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2513723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066800" y="228600"/>
            <a:ext cx="8229600" cy="1143000"/>
          </a:xfrm>
        </p:spPr>
        <p:txBody>
          <a:bodyPr/>
          <a:lstStyle/>
          <a:p>
            <a:pPr eaLnBrk="1" hangingPunct="1">
              <a:defRPr/>
            </a:pPr>
            <a:r>
              <a:rPr lang="en-US" sz="4200" dirty="0"/>
              <a:t>Gonioscopy Guidelines</a:t>
            </a:r>
            <a:endParaRPr lang="en-US" sz="4200" dirty="0" smtClean="0"/>
          </a:p>
        </p:txBody>
      </p:sp>
      <p:sp>
        <p:nvSpPr>
          <p:cNvPr id="460803" name="Rectangle 3"/>
          <p:cNvSpPr>
            <a:spLocks noGrp="1" noChangeArrowheads="1"/>
          </p:cNvSpPr>
          <p:nvPr>
            <p:ph type="body" idx="1"/>
          </p:nvPr>
        </p:nvSpPr>
        <p:spPr>
          <a:xfrm>
            <a:off x="1828800" y="1417637"/>
            <a:ext cx="6934200" cy="4525963"/>
          </a:xfrm>
        </p:spPr>
        <p:txBody>
          <a:bodyPr/>
          <a:lstStyle/>
          <a:p>
            <a:pPr eaLnBrk="1" hangingPunct="1">
              <a:lnSpc>
                <a:spcPct val="85000"/>
              </a:lnSpc>
              <a:defRPr/>
            </a:pPr>
            <a:r>
              <a:rPr lang="en-US" dirty="0" smtClean="0"/>
              <a:t>Repeat if neovascularization or </a:t>
            </a:r>
            <a:r>
              <a:rPr lang="en-US" dirty="0" smtClean="0"/>
              <a:t/>
            </a:r>
            <a:br>
              <a:rPr lang="en-US" dirty="0" smtClean="0"/>
            </a:br>
            <a:r>
              <a:rPr lang="en-US" dirty="0" smtClean="0"/>
              <a:t>sudden </a:t>
            </a:r>
            <a:r>
              <a:rPr lang="en-US" dirty="0" smtClean="0"/>
              <a:t>change in pressure</a:t>
            </a:r>
          </a:p>
          <a:p>
            <a:pPr eaLnBrk="1" hangingPunct="1">
              <a:lnSpc>
                <a:spcPct val="85000"/>
              </a:lnSpc>
              <a:defRPr/>
            </a:pPr>
            <a:r>
              <a:rPr lang="en-US" dirty="0" smtClean="0"/>
              <a:t>Repeat yearly:</a:t>
            </a:r>
          </a:p>
          <a:p>
            <a:pPr lvl="1" eaLnBrk="1" hangingPunct="1">
              <a:lnSpc>
                <a:spcPct val="85000"/>
              </a:lnSpc>
              <a:defRPr/>
            </a:pPr>
            <a:r>
              <a:rPr lang="en-US" dirty="0" smtClean="0"/>
              <a:t>Post-iridotomy</a:t>
            </a:r>
          </a:p>
          <a:p>
            <a:pPr lvl="1" eaLnBrk="1" hangingPunct="1">
              <a:lnSpc>
                <a:spcPct val="85000"/>
              </a:lnSpc>
              <a:defRPr/>
            </a:pPr>
            <a:r>
              <a:rPr lang="en-US" dirty="0" smtClean="0"/>
              <a:t>If angle shows narrowing</a:t>
            </a:r>
          </a:p>
          <a:p>
            <a:pPr eaLnBrk="1" hangingPunct="1">
              <a:lnSpc>
                <a:spcPct val="85000"/>
              </a:lnSpc>
              <a:defRPr/>
            </a:pPr>
            <a:r>
              <a:rPr lang="en-US" dirty="0" smtClean="0"/>
              <a:t>Repeat yearly:</a:t>
            </a:r>
          </a:p>
          <a:p>
            <a:pPr lvl="1" eaLnBrk="1" hangingPunct="1">
              <a:lnSpc>
                <a:spcPct val="85000"/>
              </a:lnSpc>
              <a:defRPr/>
            </a:pPr>
            <a:r>
              <a:rPr lang="en-US" dirty="0" smtClean="0"/>
              <a:t>Open angle (COAG) patients</a:t>
            </a:r>
          </a:p>
          <a:p>
            <a:pPr lvl="1" eaLnBrk="1" hangingPunct="1">
              <a:lnSpc>
                <a:spcPct val="85000"/>
              </a:lnSpc>
              <a:defRPr/>
            </a:pPr>
            <a:r>
              <a:rPr lang="en-US" dirty="0" smtClean="0"/>
              <a:t>Hyperopes older than 40 years</a:t>
            </a:r>
          </a:p>
          <a:p>
            <a:pPr eaLnBrk="1" hangingPunct="1">
              <a:lnSpc>
                <a:spcPct val="85000"/>
              </a:lnSpc>
              <a:defRPr/>
            </a:pPr>
            <a:r>
              <a:rPr lang="en-US" dirty="0" smtClean="0"/>
              <a:t>van </a:t>
            </a:r>
            <a:r>
              <a:rPr lang="en-US" dirty="0" err="1" smtClean="0"/>
              <a:t>Herick</a:t>
            </a:r>
            <a:r>
              <a:rPr lang="en-US" dirty="0" smtClean="0"/>
              <a:t> angle of grade 2 or less*</a:t>
            </a:r>
          </a:p>
          <a:p>
            <a:pPr eaLnBrk="1" hangingPunct="1">
              <a:lnSpc>
                <a:spcPct val="85000"/>
              </a:lnSpc>
              <a:defRPr/>
            </a:pPr>
            <a:endParaRPr lang="en-US" sz="2000" dirty="0"/>
          </a:p>
          <a:p>
            <a:pPr marL="0" indent="0" eaLnBrk="1" hangingPunct="1">
              <a:lnSpc>
                <a:spcPct val="85000"/>
              </a:lnSpc>
              <a:buNone/>
              <a:defRPr/>
            </a:pPr>
            <a:r>
              <a:rPr lang="en-US" dirty="0" smtClean="0"/>
              <a:t>*</a:t>
            </a:r>
            <a:r>
              <a:rPr lang="en-US" sz="2000" i="1" dirty="0" smtClean="0"/>
              <a:t>AOA Practice Guidelines </a:t>
            </a:r>
          </a:p>
          <a:p>
            <a:pPr eaLnBrk="1" hangingPunct="1">
              <a:defRPr/>
            </a:pPr>
            <a:endParaRPr lang="en-US" dirty="0" smtClean="0"/>
          </a:p>
        </p:txBody>
      </p:sp>
      <p:pic>
        <p:nvPicPr>
          <p:cNvPr id="4" name="Picture 3" descr="PowerPoint graphic_cropped.jpg"/>
          <p:cNvPicPr>
            <a:picLocks noChangeAspect="1"/>
          </p:cNvPicPr>
          <p:nvPr/>
        </p:nvPicPr>
        <p:blipFill>
          <a:blip r:embed="rId2"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3801863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990600" y="228600"/>
            <a:ext cx="8229600" cy="1143000"/>
          </a:xfrm>
        </p:spPr>
        <p:txBody>
          <a:bodyPr/>
          <a:lstStyle/>
          <a:p>
            <a:pPr eaLnBrk="1" hangingPunct="1">
              <a:defRPr/>
            </a:pPr>
            <a:r>
              <a:rPr lang="en-US" sz="4200" dirty="0" smtClean="0"/>
              <a:t>Billing</a:t>
            </a:r>
          </a:p>
        </p:txBody>
      </p:sp>
      <p:sp>
        <p:nvSpPr>
          <p:cNvPr id="461827" name="Rectangle 3"/>
          <p:cNvSpPr>
            <a:spLocks noGrp="1" noChangeArrowheads="1"/>
          </p:cNvSpPr>
          <p:nvPr>
            <p:ph type="body" idx="1"/>
          </p:nvPr>
        </p:nvSpPr>
        <p:spPr>
          <a:xfrm>
            <a:off x="1905000" y="1600200"/>
            <a:ext cx="6629400" cy="4525963"/>
          </a:xfrm>
        </p:spPr>
        <p:txBody>
          <a:bodyPr/>
          <a:lstStyle/>
          <a:p>
            <a:pPr eaLnBrk="1" hangingPunct="1">
              <a:defRPr/>
            </a:pPr>
            <a:r>
              <a:rPr lang="en-US" dirty="0" smtClean="0"/>
              <a:t>Gonioscopy is a billable procedure</a:t>
            </a:r>
          </a:p>
          <a:p>
            <a:pPr eaLnBrk="1" hangingPunct="1">
              <a:defRPr/>
            </a:pPr>
            <a:r>
              <a:rPr lang="en-US" dirty="0" smtClean="0"/>
              <a:t>Code 92020</a:t>
            </a:r>
          </a:p>
          <a:p>
            <a:pPr eaLnBrk="1" hangingPunct="1">
              <a:defRPr/>
            </a:pPr>
            <a:r>
              <a:rPr lang="en-US" dirty="0" smtClean="0"/>
              <a:t>Use a 92 </a:t>
            </a:r>
            <a:r>
              <a:rPr lang="en-US" i="1" dirty="0" smtClean="0"/>
              <a:t>or</a:t>
            </a:r>
            <a:r>
              <a:rPr lang="en-US" dirty="0" smtClean="0"/>
              <a:t> 99 code (E/M) exam code along with separate gonioscopy charge </a:t>
            </a:r>
          </a:p>
          <a:p>
            <a:pPr eaLnBrk="1" hangingPunct="1">
              <a:defRPr/>
            </a:pPr>
            <a:endParaRPr lang="en-US" dirty="0" smtClean="0"/>
          </a:p>
          <a:p>
            <a:pPr eaLnBrk="1" hangingPunct="1">
              <a:defRPr/>
            </a:pPr>
            <a:endParaRPr lang="en-US" dirty="0" smtClean="0"/>
          </a:p>
        </p:txBody>
      </p:sp>
      <p:pic>
        <p:nvPicPr>
          <p:cNvPr id="4" name="Picture 3" descr="PowerPoint graphic_cropped.jpg"/>
          <p:cNvPicPr>
            <a:picLocks noChangeAspect="1"/>
          </p:cNvPicPr>
          <p:nvPr/>
        </p:nvPicPr>
        <p:blipFill>
          <a:blip r:embed="rId2"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4179098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20900" y="457200"/>
            <a:ext cx="5956300" cy="1143000"/>
          </a:xfrm>
        </p:spPr>
        <p:txBody>
          <a:bodyPr/>
          <a:lstStyle/>
          <a:p>
            <a:pPr eaLnBrk="1" hangingPunct="1">
              <a:defRPr/>
            </a:pPr>
            <a:r>
              <a:rPr lang="en-US" sz="4200" dirty="0" smtClean="0"/>
              <a:t>Anatomic Structures </a:t>
            </a:r>
            <a:br>
              <a:rPr lang="en-US" sz="4200" dirty="0" smtClean="0"/>
            </a:br>
            <a:r>
              <a:rPr lang="en-US" sz="4200" dirty="0" smtClean="0"/>
              <a:t>Visible Using Gonioscopy</a:t>
            </a:r>
          </a:p>
        </p:txBody>
      </p:sp>
      <p:sp>
        <p:nvSpPr>
          <p:cNvPr id="174083" name="Rectangle 3"/>
          <p:cNvSpPr>
            <a:spLocks noGrp="1" noChangeArrowheads="1"/>
          </p:cNvSpPr>
          <p:nvPr>
            <p:ph type="body" sz="half" idx="1"/>
          </p:nvPr>
        </p:nvSpPr>
        <p:spPr>
          <a:xfrm>
            <a:off x="6019800" y="1981200"/>
            <a:ext cx="2633663" cy="3384550"/>
          </a:xfrm>
        </p:spPr>
        <p:txBody>
          <a:bodyPr/>
          <a:lstStyle/>
          <a:p>
            <a:pPr eaLnBrk="1" hangingPunct="1">
              <a:lnSpc>
                <a:spcPct val="75000"/>
              </a:lnSpc>
              <a:defRPr/>
            </a:pPr>
            <a:r>
              <a:rPr lang="en-US" sz="2800" dirty="0" smtClean="0"/>
              <a:t>Schwalbe’s Line</a:t>
            </a:r>
          </a:p>
          <a:p>
            <a:pPr eaLnBrk="1" hangingPunct="1">
              <a:lnSpc>
                <a:spcPct val="75000"/>
              </a:lnSpc>
              <a:defRPr/>
            </a:pPr>
            <a:r>
              <a:rPr lang="en-US" sz="2800" dirty="0" smtClean="0"/>
              <a:t>Trabecular meshwork</a:t>
            </a:r>
          </a:p>
          <a:p>
            <a:pPr lvl="1" eaLnBrk="1" hangingPunct="1">
              <a:lnSpc>
                <a:spcPct val="75000"/>
              </a:lnSpc>
              <a:buNone/>
              <a:defRPr/>
            </a:pPr>
            <a:r>
              <a:rPr lang="en-US" dirty="0" smtClean="0"/>
              <a:t>-  Pigmented</a:t>
            </a:r>
          </a:p>
          <a:p>
            <a:pPr lvl="1" eaLnBrk="1" hangingPunct="1">
              <a:lnSpc>
                <a:spcPct val="75000"/>
              </a:lnSpc>
              <a:buNone/>
              <a:defRPr/>
            </a:pPr>
            <a:r>
              <a:rPr lang="en-US" dirty="0" smtClean="0"/>
              <a:t>-  Non- pigmented</a:t>
            </a:r>
          </a:p>
          <a:p>
            <a:pPr eaLnBrk="1" hangingPunct="1">
              <a:lnSpc>
                <a:spcPct val="75000"/>
              </a:lnSpc>
              <a:defRPr/>
            </a:pPr>
            <a:r>
              <a:rPr lang="en-US" sz="2800" dirty="0" err="1" smtClean="0"/>
              <a:t>Scleral</a:t>
            </a:r>
            <a:r>
              <a:rPr lang="en-US" sz="2800" dirty="0" smtClean="0"/>
              <a:t> spur</a:t>
            </a:r>
          </a:p>
          <a:p>
            <a:pPr eaLnBrk="1" hangingPunct="1">
              <a:lnSpc>
                <a:spcPct val="75000"/>
              </a:lnSpc>
              <a:defRPr/>
            </a:pPr>
            <a:r>
              <a:rPr lang="en-US" sz="2800" dirty="0" smtClean="0"/>
              <a:t>Ciliary body band</a:t>
            </a:r>
          </a:p>
          <a:p>
            <a:pPr eaLnBrk="1" hangingPunct="1">
              <a:lnSpc>
                <a:spcPct val="75000"/>
              </a:lnSpc>
              <a:defRPr/>
            </a:pPr>
            <a:r>
              <a:rPr lang="en-US" sz="2800" dirty="0" smtClean="0"/>
              <a:t>Peripheral iris</a:t>
            </a:r>
          </a:p>
          <a:p>
            <a:pPr eaLnBrk="1" hangingPunct="1">
              <a:lnSpc>
                <a:spcPct val="75000"/>
              </a:lnSpc>
              <a:defRPr/>
            </a:pPr>
            <a:endParaRPr lang="en-US" sz="2800" dirty="0" smtClean="0"/>
          </a:p>
          <a:p>
            <a:pPr eaLnBrk="1" hangingPunct="1">
              <a:spcBef>
                <a:spcPct val="0"/>
              </a:spcBef>
              <a:buClr>
                <a:schemeClr val="bg1"/>
              </a:buClr>
              <a:buFontTx/>
              <a:buNone/>
              <a:defRPr/>
            </a:pPr>
            <a:endParaRPr lang="en-US" sz="2800" dirty="0" smtClean="0"/>
          </a:p>
          <a:p>
            <a:pPr eaLnBrk="1" hangingPunct="1">
              <a:spcBef>
                <a:spcPct val="0"/>
              </a:spcBef>
              <a:buClr>
                <a:schemeClr val="bg1"/>
              </a:buClr>
              <a:buFontTx/>
              <a:buNone/>
              <a:defRPr/>
            </a:pPr>
            <a:endParaRPr lang="en-US" sz="2000" dirty="0" smtClean="0"/>
          </a:p>
          <a:p>
            <a:pPr eaLnBrk="1" hangingPunct="1">
              <a:lnSpc>
                <a:spcPct val="75000"/>
              </a:lnSpc>
              <a:buFont typeface="Wingdings" pitchFamily="2" charset="2"/>
              <a:buNone/>
              <a:defRPr/>
            </a:pPr>
            <a:endParaRPr lang="en-US" sz="1700" dirty="0" smtClean="0"/>
          </a:p>
        </p:txBody>
      </p:sp>
      <p:pic>
        <p:nvPicPr>
          <p:cNvPr id="32772" name="Picture 6" descr="Open_Angle color"/>
          <p:cNvPicPr>
            <a:picLocks noGrp="1" noChangeAspect="1" noChangeArrowheads="1"/>
          </p:cNvPicPr>
          <p:nvPr>
            <p:ph sz="half" idx="2"/>
          </p:nvPr>
        </p:nvPicPr>
        <p:blipFill>
          <a:blip r:embed="rId3" cstate="print">
            <a:lum bright="-12000"/>
            <a:extLst>
              <a:ext uri="{28A0092B-C50C-407E-A947-70E740481C1C}">
                <a14:useLocalDpi xmlns="" xmlns:a14="http://schemas.microsoft.com/office/drawing/2010/main" val="0"/>
              </a:ext>
            </a:extLst>
          </a:blip>
          <a:srcRect l="6087"/>
          <a:stretch>
            <a:fillRect/>
          </a:stretch>
        </p:blipFill>
        <p:spPr>
          <a:xfrm>
            <a:off x="1590548" y="2057400"/>
            <a:ext cx="4276852" cy="3048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 name="Picture 4" descr="PowerPoint graphic_cropped.jpg"/>
          <p:cNvPicPr>
            <a:picLocks noChangeAspect="1"/>
          </p:cNvPicPr>
          <p:nvPr/>
        </p:nvPicPr>
        <p:blipFill>
          <a:blip r:embed="rId4"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39917382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274638"/>
            <a:ext cx="8229600" cy="1143000"/>
          </a:xfrm>
        </p:spPr>
        <p:txBody>
          <a:bodyPr/>
          <a:lstStyle/>
          <a:p>
            <a:r>
              <a:rPr lang="en-US" sz="4200" dirty="0" smtClean="0"/>
              <a:t>A Look into the Angle</a:t>
            </a:r>
            <a:endParaRPr lang="en-US" sz="42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1622457"/>
            <a:ext cx="6986304" cy="39401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00200" y="5715000"/>
            <a:ext cx="6268319" cy="307777"/>
          </a:xfrm>
          <a:prstGeom prst="rect">
            <a:avLst/>
          </a:prstGeom>
        </p:spPr>
        <p:txBody>
          <a:bodyPr wrap="none">
            <a:spAutoFit/>
          </a:bodyPr>
          <a:lstStyle/>
          <a:p>
            <a:r>
              <a:rPr lang="en-US" sz="1400" dirty="0"/>
              <a:t>Modified from a figure by T.Tarrant</a:t>
            </a:r>
            <a:r>
              <a:rPr lang="en-US" sz="1400" dirty="0" smtClean="0"/>
              <a:t>. Simon Barnard, City University London</a:t>
            </a:r>
            <a:endParaRPr lang="en-US" sz="1400" dirty="0"/>
          </a:p>
        </p:txBody>
      </p:sp>
      <p:pic>
        <p:nvPicPr>
          <p:cNvPr id="8" name="Picture 7" descr="PowerPoint graphic_cropped.jpg"/>
          <p:cNvPicPr>
            <a:picLocks noChangeAspect="1"/>
          </p:cNvPicPr>
          <p:nvPr/>
        </p:nvPicPr>
        <p:blipFill>
          <a:blip r:embed="rId3"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1761660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590800" y="381000"/>
            <a:ext cx="5270500" cy="1143000"/>
          </a:xfrm>
        </p:spPr>
        <p:txBody>
          <a:bodyPr/>
          <a:lstStyle/>
          <a:p>
            <a:pPr eaLnBrk="1" hangingPunct="1">
              <a:defRPr/>
            </a:pPr>
            <a:r>
              <a:rPr lang="en-US" sz="4000" dirty="0" smtClean="0"/>
              <a:t>Total Internal Reflection</a:t>
            </a:r>
          </a:p>
        </p:txBody>
      </p:sp>
      <p:sp>
        <p:nvSpPr>
          <p:cNvPr id="91139" name="Rectangle 3"/>
          <p:cNvSpPr>
            <a:spLocks noGrp="1" noChangeArrowheads="1"/>
          </p:cNvSpPr>
          <p:nvPr>
            <p:ph type="body" sz="half" idx="1"/>
          </p:nvPr>
        </p:nvSpPr>
        <p:spPr>
          <a:xfrm>
            <a:off x="1828800" y="1524000"/>
            <a:ext cx="6705600" cy="2743200"/>
          </a:xfrm>
        </p:spPr>
        <p:txBody>
          <a:bodyPr/>
          <a:lstStyle/>
          <a:p>
            <a:pPr eaLnBrk="1" hangingPunct="1">
              <a:spcBef>
                <a:spcPct val="0"/>
              </a:spcBef>
              <a:buSzPct val="120000"/>
              <a:buFontTx/>
              <a:buChar char="•"/>
              <a:defRPr/>
            </a:pPr>
            <a:r>
              <a:rPr lang="en-US" sz="2400" dirty="0" smtClean="0"/>
              <a:t>Angle cannot be viewed with external light source alone because of total internal reflection</a:t>
            </a:r>
          </a:p>
          <a:p>
            <a:pPr lvl="1" eaLnBrk="1" hangingPunct="1">
              <a:spcBef>
                <a:spcPct val="0"/>
              </a:spcBef>
              <a:buSzPct val="80000"/>
              <a:buFont typeface="Symbol" pitchFamily="18" charset="2"/>
              <a:buChar char="¨"/>
              <a:defRPr/>
            </a:pPr>
            <a:r>
              <a:rPr lang="en-US" sz="2400" dirty="0" smtClean="0"/>
              <a:t>Curvature of cornea</a:t>
            </a:r>
          </a:p>
          <a:p>
            <a:pPr lvl="1" eaLnBrk="1" hangingPunct="1">
              <a:spcBef>
                <a:spcPct val="0"/>
              </a:spcBef>
              <a:buSzPct val="80000"/>
              <a:buFont typeface="Symbol" pitchFamily="18" charset="2"/>
              <a:buChar char="¨"/>
              <a:defRPr/>
            </a:pPr>
            <a:r>
              <a:rPr lang="en-US" sz="2400" dirty="0" smtClean="0"/>
              <a:t>Index of refraction for air is different than for optical tissue</a:t>
            </a:r>
          </a:p>
          <a:p>
            <a:pPr eaLnBrk="1" hangingPunct="1">
              <a:spcBef>
                <a:spcPct val="0"/>
              </a:spcBef>
              <a:buSzPct val="120000"/>
              <a:buFontTx/>
              <a:buChar char="•"/>
              <a:defRPr/>
            </a:pPr>
            <a:r>
              <a:rPr lang="en-US" sz="2400" dirty="0" smtClean="0"/>
              <a:t>Contact lens needed to eliminate the air to cornea interface, enabling a view of the angle</a:t>
            </a:r>
          </a:p>
        </p:txBody>
      </p:sp>
      <p:pic>
        <p:nvPicPr>
          <p:cNvPr id="31748" name="Picture 5" descr="AntSeg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l="1772" r="3543"/>
          <a:stretch>
            <a:fillRect/>
          </a:stretch>
        </p:blipFill>
        <p:spPr>
          <a:xfrm>
            <a:off x="2209800" y="4648200"/>
            <a:ext cx="5867400" cy="19573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7D9CFF"/>
                </a:solidFill>
                <a:miter lim="800000"/>
                <a:headEnd type="none" w="med" len="med"/>
                <a:tailEnd type="none" w="med" len="med"/>
              </a14:hiddenLine>
            </a:ext>
            <a:ext uri="{AF507438-7753-43E0-B8FC-AC1667EBCBE1}">
              <a14:hiddenEffects xmlns="" xmlns:a14="http://schemas.microsoft.com/office/drawing/2010/main">
                <a:effectLst>
                  <a:outerShdw dist="68392" dir="4091915" algn="ctr" rotWithShape="0">
                    <a:schemeClr val="tx1"/>
                  </a:outerShdw>
                </a:effectLst>
              </a14:hiddenEffects>
            </a:ext>
          </a:extLst>
        </p:spPr>
      </p:pic>
      <p:sp>
        <p:nvSpPr>
          <p:cNvPr id="31749" name="Line 6"/>
          <p:cNvSpPr>
            <a:spLocks noChangeShapeType="1"/>
          </p:cNvSpPr>
          <p:nvPr/>
        </p:nvSpPr>
        <p:spPr bwMode="auto">
          <a:xfrm flipV="1">
            <a:off x="3200400" y="4343400"/>
            <a:ext cx="1447800" cy="838200"/>
          </a:xfrm>
          <a:prstGeom prst="line">
            <a:avLst/>
          </a:prstGeom>
          <a:noFill/>
          <a:ln w="3810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endParaRPr lang="en-US" dirty="0"/>
          </a:p>
        </p:txBody>
      </p:sp>
      <p:sp>
        <p:nvSpPr>
          <p:cNvPr id="31750" name="Line 7"/>
          <p:cNvSpPr>
            <a:spLocks noChangeShapeType="1"/>
          </p:cNvSpPr>
          <p:nvPr/>
        </p:nvSpPr>
        <p:spPr bwMode="auto">
          <a:xfrm flipH="1" flipV="1">
            <a:off x="4648200" y="4343400"/>
            <a:ext cx="1371600" cy="838200"/>
          </a:xfrm>
          <a:prstGeom prst="line">
            <a:avLst/>
          </a:prstGeom>
          <a:noFill/>
          <a:ln w="3810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endParaRPr lang="en-US" dirty="0"/>
          </a:p>
        </p:txBody>
      </p:sp>
      <p:pic>
        <p:nvPicPr>
          <p:cNvPr id="7" name="Picture 6" descr="PowerPoint graphic_cropped.jpg"/>
          <p:cNvPicPr>
            <a:picLocks noChangeAspect="1"/>
          </p:cNvPicPr>
          <p:nvPr/>
        </p:nvPicPr>
        <p:blipFill>
          <a:blip r:embed="rId4"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21347448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11300" y="533400"/>
            <a:ext cx="7099300" cy="1143000"/>
          </a:xfrm>
        </p:spPr>
        <p:txBody>
          <a:bodyPr/>
          <a:lstStyle/>
          <a:p>
            <a:pPr eaLnBrk="1" hangingPunct="1">
              <a:defRPr/>
            </a:pPr>
            <a:r>
              <a:rPr lang="en-US" sz="4200" dirty="0" smtClean="0"/>
              <a:t>Gonioscopic Lenses:</a:t>
            </a:r>
            <a:br>
              <a:rPr lang="en-US" sz="4200" dirty="0" smtClean="0"/>
            </a:br>
            <a:r>
              <a:rPr lang="en-US" sz="4200" dirty="0" smtClean="0"/>
              <a:t>Goldmann Lens</a:t>
            </a:r>
          </a:p>
        </p:txBody>
      </p:sp>
      <p:pic>
        <p:nvPicPr>
          <p:cNvPr id="35843" name="Picture 14" descr="P9"/>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a:xfrm>
            <a:off x="1524000" y="2133600"/>
            <a:ext cx="4038600" cy="27035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5844" name="Picture 15" descr="P"/>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5852821" y="2971800"/>
            <a:ext cx="2926054" cy="3505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 name="Picture 4" descr="PowerPoint graphic_cropped.jpg"/>
          <p:cNvPicPr>
            <a:picLocks noChangeAspect="1"/>
          </p:cNvPicPr>
          <p:nvPr/>
        </p:nvPicPr>
        <p:blipFill>
          <a:blip r:embed="rId5"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11552263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05000" y="533400"/>
            <a:ext cx="6477000" cy="1143000"/>
          </a:xfrm>
        </p:spPr>
        <p:txBody>
          <a:bodyPr/>
          <a:lstStyle/>
          <a:p>
            <a:pPr eaLnBrk="1" hangingPunct="1">
              <a:defRPr/>
            </a:pPr>
            <a:r>
              <a:rPr lang="en-US" sz="4200" dirty="0" err="1" smtClean="0"/>
              <a:t>Gonioscopic</a:t>
            </a:r>
            <a:r>
              <a:rPr lang="en-US" sz="4200" dirty="0" smtClean="0"/>
              <a:t> Lenses:</a:t>
            </a:r>
            <a:br>
              <a:rPr lang="en-US" sz="4200" dirty="0" smtClean="0"/>
            </a:br>
            <a:r>
              <a:rPr lang="en-US" sz="4200" dirty="0" smtClean="0"/>
              <a:t>Zeiss Lens</a:t>
            </a:r>
          </a:p>
        </p:txBody>
      </p:sp>
      <p:sp>
        <p:nvSpPr>
          <p:cNvPr id="36867" name="Rectangle 11"/>
          <p:cNvSpPr>
            <a:spLocks noChangeArrowheads="1"/>
          </p:cNvSpPr>
          <p:nvPr/>
        </p:nvSpPr>
        <p:spPr bwMode="auto">
          <a:xfrm>
            <a:off x="5486400" y="5867400"/>
            <a:ext cx="91440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dirty="0"/>
          </a:p>
        </p:txBody>
      </p:sp>
      <p:sp>
        <p:nvSpPr>
          <p:cNvPr id="36868" name="Rectangle 13"/>
          <p:cNvSpPr>
            <a:spLocks noChangeArrowheads="1"/>
          </p:cNvSpPr>
          <p:nvPr/>
        </p:nvSpPr>
        <p:spPr bwMode="auto">
          <a:xfrm>
            <a:off x="9448800" y="5638800"/>
            <a:ext cx="91440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dirty="0"/>
          </a:p>
        </p:txBody>
      </p:sp>
      <p:pic>
        <p:nvPicPr>
          <p:cNvPr id="36869" name="Picture 14" descr="P22"/>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a:xfrm>
            <a:off x="1727200" y="2362200"/>
            <a:ext cx="3225800" cy="38179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6870" name="Picture 15" descr="P22"/>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5410200" y="2362200"/>
            <a:ext cx="3200400" cy="38290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 name="Picture 6" descr="PowerPoint graphic_cropped.jpg"/>
          <p:cNvPicPr>
            <a:picLocks noChangeAspect="1"/>
          </p:cNvPicPr>
          <p:nvPr/>
        </p:nvPicPr>
        <p:blipFill>
          <a:blip r:embed="rId5"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23486854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457200"/>
            <a:ext cx="8229600" cy="1143000"/>
          </a:xfrm>
        </p:spPr>
        <p:txBody>
          <a:bodyPr/>
          <a:lstStyle/>
          <a:p>
            <a:pPr eaLnBrk="1" hangingPunct="1">
              <a:lnSpc>
                <a:spcPct val="90000"/>
              </a:lnSpc>
              <a:defRPr/>
            </a:pPr>
            <a:r>
              <a:rPr lang="en-US" sz="4000" dirty="0" smtClean="0"/>
              <a:t>Other Zeiss Type </a:t>
            </a:r>
            <a:br>
              <a:rPr lang="en-US" sz="4000" dirty="0" smtClean="0"/>
            </a:br>
            <a:r>
              <a:rPr lang="en-US" sz="4000" dirty="0" err="1" smtClean="0"/>
              <a:t>Gonioscopic</a:t>
            </a:r>
            <a:r>
              <a:rPr lang="en-US" sz="4000" dirty="0" smtClean="0"/>
              <a:t> Lenses</a:t>
            </a:r>
            <a:r>
              <a:rPr lang="en-US" sz="4000" dirty="0" smtClean="0"/>
              <a:t>:  </a:t>
            </a:r>
            <a:r>
              <a:rPr lang="en-US" sz="4000" dirty="0" smtClean="0"/>
              <a:t>Posner Lens</a:t>
            </a:r>
          </a:p>
        </p:txBody>
      </p:sp>
      <p:pic>
        <p:nvPicPr>
          <p:cNvPr id="37891" name="Picture 19" descr="P23"/>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a:xfrm>
            <a:off x="1685925" y="2286000"/>
            <a:ext cx="3190875" cy="35051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7892" name="Picture 20" descr="P23"/>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5240337" y="2286000"/>
            <a:ext cx="3446463" cy="34877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 name="Picture 4" descr="PowerPoint graphic_cropped.jpg"/>
          <p:cNvPicPr>
            <a:picLocks noChangeAspect="1"/>
          </p:cNvPicPr>
          <p:nvPr/>
        </p:nvPicPr>
        <p:blipFill>
          <a:blip r:embed="rId5"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7077200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066800" y="685800"/>
            <a:ext cx="8229600" cy="1143000"/>
          </a:xfrm>
        </p:spPr>
        <p:txBody>
          <a:bodyPr/>
          <a:lstStyle/>
          <a:p>
            <a:pPr eaLnBrk="1" hangingPunct="1">
              <a:defRPr/>
            </a:pPr>
            <a:r>
              <a:rPr lang="en-US" sz="4000" dirty="0" smtClean="0"/>
              <a:t>Other Zeiss Type </a:t>
            </a:r>
            <a:r>
              <a:rPr lang="en-US" sz="4000" dirty="0" smtClean="0"/>
              <a:t/>
            </a:r>
            <a:br>
              <a:rPr lang="en-US" sz="4000" dirty="0" smtClean="0"/>
            </a:br>
            <a:r>
              <a:rPr lang="en-US" sz="4000" dirty="0" err="1" smtClean="0"/>
              <a:t>Gonioscopic</a:t>
            </a:r>
            <a:r>
              <a:rPr lang="en-US" sz="4000" dirty="0" smtClean="0"/>
              <a:t> Lenses:  </a:t>
            </a:r>
            <a:r>
              <a:rPr lang="en-US" sz="4000" dirty="0" err="1" smtClean="0"/>
              <a:t>Sussman</a:t>
            </a:r>
            <a:r>
              <a:rPr lang="en-US" sz="4000" dirty="0" smtClean="0"/>
              <a:t> </a:t>
            </a:r>
            <a:r>
              <a:rPr lang="en-US" sz="4000" dirty="0" smtClean="0"/>
              <a:t/>
            </a:r>
            <a:br>
              <a:rPr lang="en-US" sz="4000" dirty="0" smtClean="0"/>
            </a:br>
            <a:r>
              <a:rPr lang="en-US" sz="2800" dirty="0" smtClean="0"/>
              <a:t>(same as Zeiss or Posner but without the handle)</a:t>
            </a:r>
            <a:endParaRPr lang="en-US" sz="4000" dirty="0" smtClean="0"/>
          </a:p>
        </p:txBody>
      </p:sp>
      <p:sp>
        <p:nvSpPr>
          <p:cNvPr id="38915" name="Rectangle 5"/>
          <p:cNvSpPr>
            <a:spLocks noChangeArrowheads="1"/>
          </p:cNvSpPr>
          <p:nvPr/>
        </p:nvSpPr>
        <p:spPr bwMode="auto">
          <a:xfrm>
            <a:off x="5486400" y="5867400"/>
            <a:ext cx="91440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dirty="0"/>
          </a:p>
        </p:txBody>
      </p:sp>
      <p:sp>
        <p:nvSpPr>
          <p:cNvPr id="38916" name="Rectangle 6"/>
          <p:cNvSpPr>
            <a:spLocks noChangeArrowheads="1"/>
          </p:cNvSpPr>
          <p:nvPr/>
        </p:nvSpPr>
        <p:spPr bwMode="auto">
          <a:xfrm>
            <a:off x="9448800" y="5638800"/>
            <a:ext cx="91440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dirty="0"/>
          </a:p>
        </p:txBody>
      </p:sp>
      <p:pic>
        <p:nvPicPr>
          <p:cNvPr id="38917" name="Picture 7" descr="My Pictures0008"/>
          <p:cNvPicPr>
            <a:picLocks noGrp="1" noChangeAspect="1" noChangeArrowheads="1"/>
          </p:cNvPicPr>
          <p:nvPr>
            <p:ph sz="quarter" idx="3"/>
          </p:nvPr>
        </p:nvPicPr>
        <p:blipFill>
          <a:blip r:embed="rId3" cstate="print">
            <a:lum contrast="18000"/>
            <a:extLst>
              <a:ext uri="{28A0092B-C50C-407E-A947-70E740481C1C}">
                <a14:useLocalDpi xmlns="" xmlns:a14="http://schemas.microsoft.com/office/drawing/2010/main" val="0"/>
              </a:ext>
            </a:extLst>
          </a:blip>
          <a:srcRect/>
          <a:stretch>
            <a:fillRect/>
          </a:stretch>
        </p:blipFill>
        <p:spPr>
          <a:xfrm>
            <a:off x="2438400" y="2519737"/>
            <a:ext cx="5486400" cy="36524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PowerPoint graphic_cropped.jpg"/>
          <p:cNvPicPr>
            <a:picLocks noChangeAspect="1"/>
          </p:cNvPicPr>
          <p:nvPr/>
        </p:nvPicPr>
        <p:blipFill>
          <a:blip r:embed="rId4" cstate="print"/>
          <a:stretch>
            <a:fillRect/>
          </a:stretch>
        </p:blipFill>
        <p:spPr>
          <a:xfrm>
            <a:off x="152400" y="200722"/>
            <a:ext cx="1367692" cy="6504878"/>
          </a:xfrm>
          <a:prstGeom prst="rect">
            <a:avLst/>
          </a:prstGeom>
        </p:spPr>
      </p:pic>
    </p:spTree>
    <p:extLst>
      <p:ext uri="{BB962C8B-B14F-4D97-AF65-F5344CB8AC3E}">
        <p14:creationId xmlns="" xmlns:p14="http://schemas.microsoft.com/office/powerpoint/2010/main" val="193205575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Tumbling.p3d 4"/>
  <p:tag name="POWER3D OPTIONS" val="Medium "/>
  <p:tag name="POWER3D IMAGE0" val="PINBUMP.TGA"/>
  <p:tag name="POWER3D SOUND" val="Tumbling Away"/>
</p:tagLst>
</file>

<file path=ppt/tags/tag2.xml><?xml version="1.0" encoding="utf-8"?>
<p:tagLst xmlns:a="http://schemas.openxmlformats.org/drawingml/2006/main" xmlns:r="http://schemas.openxmlformats.org/officeDocument/2006/relationships" xmlns:p="http://schemas.openxmlformats.org/presentationml/2006/main">
  <p:tag name="POWER3D TRANSITION" val="Twopanel.p3d 0"/>
  <p:tag name="POWER3D OPTIONS" val="Medium "/>
  <p:tag name="POWER3D SOUND" val="Two Panel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20374</TotalTime>
  <Words>349</Words>
  <Application>Microsoft Office PowerPoint</Application>
  <PresentationFormat>On-screen Show (4:3)</PresentationFormat>
  <Paragraphs>107</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Gonioscopy and Glaucoma</vt:lpstr>
      <vt:lpstr>Gonioscopy: A Primer</vt:lpstr>
      <vt:lpstr>Anatomic Structures  Visible Using Gonioscopy</vt:lpstr>
      <vt:lpstr>A Look into the Angle</vt:lpstr>
      <vt:lpstr>Total Internal Reflection</vt:lpstr>
      <vt:lpstr>Gonioscopic Lenses: Goldmann Lens</vt:lpstr>
      <vt:lpstr>Gonioscopic Lenses: Zeiss Lens</vt:lpstr>
      <vt:lpstr>Other Zeiss Type  Gonioscopic Lenses:  Posner Lens</vt:lpstr>
      <vt:lpstr>Other Zeiss Type  Gonioscopic Lenses:  Sussman  (same as Zeiss or Posner but without the handle)</vt:lpstr>
      <vt:lpstr>Gonioscopic Technique: Advantages of  Zeiss/Posner/Sussman Lenses</vt:lpstr>
      <vt:lpstr>Gonioscopic Technique Tip  Start with superior and inferior mirrors for the easiest view.  For nasal and temporal mirrors, move slit lamp light housing opposite to the mirror you are looking into, and shine light directly in.</vt:lpstr>
      <vt:lpstr>Gonioscopic Technique: Zeiss/Posner/Sussman Lenses</vt:lpstr>
      <vt:lpstr>If cooperation is a problem:</vt:lpstr>
      <vt:lpstr>Angle Classification  Systems</vt:lpstr>
      <vt:lpstr>Angle Classification Systems</vt:lpstr>
      <vt:lpstr>Recording Your Findings  Using the Shaffer System  (most commonly used)</vt:lpstr>
      <vt:lpstr>Slide 17</vt:lpstr>
      <vt:lpstr>Recording Gonioscopy:  More Examples</vt:lpstr>
      <vt:lpstr>Gonioscopy Guidelines</vt:lpstr>
      <vt:lpstr>Gonioscopy Guidelines</vt:lpstr>
      <vt:lpstr>Billing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 1</dc:title>
  <dc:creator>Paul</dc:creator>
  <cp:lastModifiedBy>JJohnson</cp:lastModifiedBy>
  <cp:revision>191</cp:revision>
  <dcterms:created xsi:type="dcterms:W3CDTF">2011-11-05T18:25:30Z</dcterms:created>
  <dcterms:modified xsi:type="dcterms:W3CDTF">2015-08-07T16:12:17Z</dcterms:modified>
</cp:coreProperties>
</file>